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9" r:id="rId10"/>
    <p:sldId id="270" r:id="rId11"/>
    <p:sldId id="268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7CCE"/>
    <a:srgbClr val="A08ECE"/>
    <a:srgbClr val="6F057D"/>
    <a:srgbClr val="FF6565"/>
    <a:srgbClr val="FF8585"/>
    <a:srgbClr val="FC5959"/>
    <a:srgbClr val="578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96C3B-595D-499D-A423-BAF05B2B7A99}" type="datetimeFigureOut">
              <a:rPr lang="fr-FR" smtClean="0"/>
              <a:t>04/10/2019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C82A2A-159A-40A8-9343-B94DD711F3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7221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e52ca1e88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g5e52ca1e88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graminoid tussocks/tuffs/clamps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facilitation est pas mutuelle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Herbaceous = forbs 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Mécanismes: protection from the wind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Graminoids act to increase biodiversity in such stressful environments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Not species-specific but mostly from type to other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2 south short grassland meadows because of marmot perturbations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whereas 4a are tall grasslands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chionophile = apprécie les conditions hivernales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137B66-4588-4FF1-9695-68E1D03C25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52DC26D-3649-4FCD-8DE0-AC4D053D18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5BEE863-D092-4388-9847-2A845E5EF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B4141-EA98-40F7-B3D3-E283E0C5A81B}" type="datetimeFigureOut">
              <a:rPr lang="fr-FR" smtClean="0"/>
              <a:t>04/10/2019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C82A7B-C7BF-4DFA-97AF-665B3F571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A6A300-63E5-491F-87C1-D9499854E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F137-49FB-43E7-9933-404F05489D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3108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C9D87C-B04A-4BD0-9C24-975D82E86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5D5D423-526F-4F7E-AAC6-3BB4FEBF39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38EA206-0CAE-45D7-9DE6-77C8238F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B4141-EA98-40F7-B3D3-E283E0C5A81B}" type="datetimeFigureOut">
              <a:rPr lang="fr-FR" smtClean="0"/>
              <a:t>04/10/2019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B34153F-85AD-4EC4-9721-8FCB6DCA3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42CCF0B-6BAF-47F0-946D-E30D5F177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F137-49FB-43E7-9933-404F05489D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4042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9A7C394-A137-4D07-81F7-297D8CD23F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F5720F2-EE06-4D4B-AE2B-B4749A4FF2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801E776-DB2E-450A-98ED-D09B4E8B9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B4141-EA98-40F7-B3D3-E283E0C5A81B}" type="datetimeFigureOut">
              <a:rPr lang="fr-FR" smtClean="0"/>
              <a:t>04/10/2019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0236A8D-B028-440A-B637-A6C10BB5A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921031F-C96A-474E-A476-7892FE9D3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F137-49FB-43E7-9933-404F05489D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08461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10/4/2019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2257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10/4/2019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460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10/4/2019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0593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10/4/2019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1820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10/4/2019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2446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10/4/2019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5956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10/4/2019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1209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10/4/2019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42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355E4A-37AC-4493-8BB1-E241BA896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E4EAE5-EF1A-49CB-B507-A3503EDE9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34A951E-F134-4AAF-A95C-872C040C4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B4141-EA98-40F7-B3D3-E283E0C5A81B}" type="datetimeFigureOut">
              <a:rPr lang="fr-FR" smtClean="0"/>
              <a:t>04/10/2019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E2D65A-C2AC-477A-B259-6749AE0FF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58C166D-E8F7-44F8-B6E3-0F9E4AC28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F137-49FB-43E7-9933-404F05489D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06818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10/4/2019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8221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10/4/2019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3069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10/4/2019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436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90A00F-6768-4FD5-AB35-CB7AF4C21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85191-803F-4487-879C-6875752B00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40AAB25-FD31-4B1E-B3C0-FA1AA1D25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B4141-EA98-40F7-B3D3-E283E0C5A81B}" type="datetimeFigureOut">
              <a:rPr lang="fr-FR" smtClean="0"/>
              <a:t>04/10/2019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65628D0-FA94-47F7-8E9B-59984D8C5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8BF9B2-D1BE-4581-AA98-263E01D2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F137-49FB-43E7-9933-404F05489D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9722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FCB77C-1CF0-4673-8A4E-136EFF57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645A60-FE45-475A-89D5-231CBDD864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A649798-12DC-4A63-A499-811DB41FA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E99531-246C-479C-97A3-8CAA74A71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B4141-EA98-40F7-B3D3-E283E0C5A81B}" type="datetimeFigureOut">
              <a:rPr lang="fr-FR" smtClean="0"/>
              <a:t>04/10/2019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44B7578-59DD-4F3F-BF93-741A60091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8733241-576B-4D47-80D9-96669AF28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F137-49FB-43E7-9933-404F05489D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054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4D8A2F-8669-4BE1-807E-34F4BBDF7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C35EB6-99A2-409B-86A4-12D34C837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A118EAA-1880-4FB9-ABE6-3E2E795921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42D0113-AEA0-4B33-895E-48140E9AAF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D1175B0-32CC-4D09-9503-07BF0E06B0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B5D6CD3-B27D-4D47-B72F-33CB1C9FB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B4141-EA98-40F7-B3D3-E283E0C5A81B}" type="datetimeFigureOut">
              <a:rPr lang="fr-FR" smtClean="0"/>
              <a:t>04/10/2019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14CDBCF-CF13-4104-BF94-8674EE935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9C84403-F69B-4706-9D98-F940697F8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F137-49FB-43E7-9933-404F05489D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4992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2E8807-D4BA-4286-82C6-16BBB8D7E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C6B4E0D-6770-4826-A01B-C1F30FF46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B4141-EA98-40F7-B3D3-E283E0C5A81B}" type="datetimeFigureOut">
              <a:rPr lang="fr-FR" smtClean="0"/>
              <a:t>04/10/2019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03DD70B-D666-442E-8A79-869700947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9996E5-0718-4ECF-A75A-411A377AC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F137-49FB-43E7-9933-404F05489D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0571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D78CAFD-8F1F-4CA0-80CC-10ACA4A4D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B4141-EA98-40F7-B3D3-E283E0C5A81B}" type="datetimeFigureOut">
              <a:rPr lang="fr-FR" smtClean="0"/>
              <a:t>04/10/2019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2004C57-6906-496B-9388-DE25754A1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BCCA06-1E8A-422E-8CB7-D3D840C03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F137-49FB-43E7-9933-404F05489D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8109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4947B2-A584-4066-9347-682D6AEA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5DE258-BC88-4128-9232-D2E65AC64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196356C-58F7-491A-95F6-AA76E6CAC0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D4ECBCB-C842-4690-A621-65314917C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B4141-EA98-40F7-B3D3-E283E0C5A81B}" type="datetimeFigureOut">
              <a:rPr lang="fr-FR" smtClean="0"/>
              <a:t>04/10/2019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13837F8-F237-4C4C-A83D-B8DDEC3F0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59C6D27-3BF9-4DC4-9AD0-2F2345AA4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F137-49FB-43E7-9933-404F05489D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4284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43C603-4D58-4453-9CC1-CE0721A22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CA4BF3D-6EC2-44C4-90BF-8995B9819A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45DDC22-E5FE-40D5-AAE1-EAAA6A6E42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491D9FC-EFA2-4064-BC82-2EA408969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B4141-EA98-40F7-B3D3-E283E0C5A81B}" type="datetimeFigureOut">
              <a:rPr lang="fr-FR" smtClean="0"/>
              <a:t>04/10/2019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EF648F7-BCCD-492C-90A6-DE0864B47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4300E4E-0DBA-4920-8B44-657991854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F137-49FB-43E7-9933-404F05489D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1224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7CCE079-063A-488A-9927-B2B9B54CD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D76B27F-B0E8-40F8-9125-12FECDF7E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BA042B8-F7CA-4BA9-A861-9BAEC45AB0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9B4141-EA98-40F7-B3D3-E283E0C5A81B}" type="datetimeFigureOut">
              <a:rPr lang="fr-FR" smtClean="0"/>
              <a:t>04/10/2019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77BD4A6-ED4A-4832-9301-968A72F64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524439D-B5BF-4D63-AB21-3B6491713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CF137-49FB-43E7-9933-404F05489D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509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10/4/2019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391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3.png"/><Relationship Id="rId1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2.png"/><Relationship Id="rId12" Type="http://schemas.openxmlformats.org/officeDocument/2006/relationships/image" Target="../media/image1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png"/><Relationship Id="rId11" Type="http://schemas.openxmlformats.org/officeDocument/2006/relationships/image" Target="../media/image11.pn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1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jpeg"/><Relationship Id="rId1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645944-A015-47E3-84F6-9C241348A1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Supporting</a:t>
            </a:r>
            <a:r>
              <a:rPr lang="fr-FR" dirty="0"/>
              <a:t> figures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8BF9F11-9B94-48F5-AF0B-B280CD2AF1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6949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e52ca1e88_0_240"/>
          <p:cNvSpPr/>
          <p:nvPr/>
        </p:nvSpPr>
        <p:spPr>
          <a:xfrm>
            <a:off x="27325" y="91150"/>
            <a:ext cx="1287600" cy="1518900"/>
          </a:xfrm>
          <a:prstGeom prst="rect">
            <a:avLst/>
          </a:prstGeom>
          <a:noFill/>
          <a:ln w="28575" cap="flat" cmpd="sng">
            <a:solidFill>
              <a:srgbClr val="00B6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8" name="Google Shape;428;g5e52ca1e88_0_240"/>
          <p:cNvSpPr/>
          <p:nvPr/>
        </p:nvSpPr>
        <p:spPr>
          <a:xfrm>
            <a:off x="116450" y="1722563"/>
            <a:ext cx="3105600" cy="3211200"/>
          </a:xfrm>
          <a:prstGeom prst="rect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9" name="Google Shape;429;g5e52ca1e88_0_240"/>
          <p:cNvSpPr txBox="1"/>
          <p:nvPr/>
        </p:nvSpPr>
        <p:spPr>
          <a:xfrm>
            <a:off x="94600" y="1660037"/>
            <a:ext cx="26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Chinopholous vegetation</a:t>
            </a:r>
            <a:endParaRPr kumimoji="0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g5e52ca1e88_0_240"/>
          <p:cNvSpPr/>
          <p:nvPr/>
        </p:nvSpPr>
        <p:spPr>
          <a:xfrm>
            <a:off x="132597" y="5096666"/>
            <a:ext cx="3012000" cy="1640400"/>
          </a:xfrm>
          <a:prstGeom prst="rect">
            <a:avLst/>
          </a:prstGeom>
          <a:noFill/>
          <a:ln w="28575" cap="flat" cmpd="sng">
            <a:solidFill>
              <a:srgbClr val="68AD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1" name="Google Shape;431;g5e52ca1e88_0_240"/>
          <p:cNvSpPr/>
          <p:nvPr/>
        </p:nvSpPr>
        <p:spPr>
          <a:xfrm>
            <a:off x="3400775" y="1484233"/>
            <a:ext cx="5056500" cy="4888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2" name="Google Shape;432;g5e52ca1e88_0_240"/>
          <p:cNvSpPr/>
          <p:nvPr/>
        </p:nvSpPr>
        <p:spPr>
          <a:xfrm>
            <a:off x="8798950" y="2878925"/>
            <a:ext cx="3337800" cy="35325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35" name="Google Shape;435;g5e52ca1e88_0_2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60000" y="1538933"/>
            <a:ext cx="4997250" cy="4818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g5e52ca1e88_0_240"/>
          <p:cNvSpPr/>
          <p:nvPr/>
        </p:nvSpPr>
        <p:spPr>
          <a:xfrm>
            <a:off x="6341069" y="4272308"/>
            <a:ext cx="1828800" cy="15849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g5e52ca1e88_0_240"/>
          <p:cNvSpPr/>
          <p:nvPr/>
        </p:nvSpPr>
        <p:spPr>
          <a:xfrm>
            <a:off x="7731524" y="3431708"/>
            <a:ext cx="721301" cy="681600"/>
          </a:xfrm>
          <a:prstGeom prst="ellips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g5e52ca1e88_0_240"/>
          <p:cNvSpPr/>
          <p:nvPr/>
        </p:nvSpPr>
        <p:spPr>
          <a:xfrm>
            <a:off x="4231667" y="5732533"/>
            <a:ext cx="811088" cy="596901"/>
          </a:xfrm>
          <a:prstGeom prst="ellipse">
            <a:avLst/>
          </a:prstGeom>
          <a:noFill/>
          <a:ln w="28575" cap="flat" cmpd="sng">
            <a:solidFill>
              <a:srgbClr val="68AD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g5e52ca1e88_0_24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pt-PT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42" name="Google Shape;442;g5e52ca1e88_0_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6675" y="5404050"/>
            <a:ext cx="819150" cy="10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g5e52ca1e88_0_240"/>
          <p:cNvSpPr txBox="1"/>
          <p:nvPr/>
        </p:nvSpPr>
        <p:spPr>
          <a:xfrm>
            <a:off x="1823888" y="6363050"/>
            <a:ext cx="1828800" cy="4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Festuca violacea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4" name="Google Shape;444;g5e52ca1e88_0_2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625" y="5432975"/>
            <a:ext cx="1495475" cy="10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g5e52ca1e88_0_240"/>
          <p:cNvSpPr txBox="1"/>
          <p:nvPr/>
        </p:nvSpPr>
        <p:spPr>
          <a:xfrm>
            <a:off x="62430" y="6392103"/>
            <a:ext cx="188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Trifolium alpinum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7" name="Google Shape;447;g5e52ca1e88_0_2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97237" y="840475"/>
            <a:ext cx="1008825" cy="112935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g5e52ca1e88_0_240"/>
          <p:cNvSpPr txBox="1"/>
          <p:nvPr/>
        </p:nvSpPr>
        <p:spPr>
          <a:xfrm>
            <a:off x="10028025" y="1872400"/>
            <a:ext cx="1033500" cy="4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Plantago alpina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9" name="Google Shape;449;g5e52ca1e88_0_2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10875" y="836725"/>
            <a:ext cx="758700" cy="112935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g5e52ca1e88_0_240"/>
          <p:cNvSpPr txBox="1"/>
          <p:nvPr/>
        </p:nvSpPr>
        <p:spPr>
          <a:xfrm>
            <a:off x="10896600" y="1889875"/>
            <a:ext cx="1383600" cy="4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Agrostis rupestris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1" name="Google Shape;451;g5e52ca1e88_0_2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01050" y="3407350"/>
            <a:ext cx="1164124" cy="1178776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g5e52ca1e88_0_240"/>
          <p:cNvSpPr txBox="1"/>
          <p:nvPr/>
        </p:nvSpPr>
        <p:spPr>
          <a:xfrm>
            <a:off x="1876469" y="4551875"/>
            <a:ext cx="1008900" cy="4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Poa supina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3" name="Google Shape;453;g5e52ca1e88_0_2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7475" y="2071725"/>
            <a:ext cx="758699" cy="10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g5e52ca1e88_0_240"/>
          <p:cNvSpPr txBox="1"/>
          <p:nvPr/>
        </p:nvSpPr>
        <p:spPr>
          <a:xfrm>
            <a:off x="61925" y="3042250"/>
            <a:ext cx="116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Carex foetida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5" name="Google Shape;455;g5e52ca1e88_0_2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248400" y="3221650"/>
            <a:ext cx="1008825" cy="1075211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g5e52ca1e88_0_240"/>
          <p:cNvSpPr txBox="1"/>
          <p:nvPr/>
        </p:nvSpPr>
        <p:spPr>
          <a:xfrm>
            <a:off x="9096125" y="4212900"/>
            <a:ext cx="1287600" cy="4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Kobresia myosuroides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g5e52ca1e88_0_240"/>
          <p:cNvSpPr txBox="1"/>
          <p:nvPr/>
        </p:nvSpPr>
        <p:spPr>
          <a:xfrm>
            <a:off x="9472350" y="2819400"/>
            <a:ext cx="2425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Dominant graminoids</a:t>
            </a:r>
            <a:endParaRPr kumimoji="0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8" name="Google Shape;458;g5e52ca1e88_0_2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729850" y="3254500"/>
            <a:ext cx="1033557" cy="10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g5e52ca1e88_0_240"/>
          <p:cNvSpPr txBox="1"/>
          <p:nvPr/>
        </p:nvSpPr>
        <p:spPr>
          <a:xfrm>
            <a:off x="10640438" y="4217400"/>
            <a:ext cx="1828800" cy="4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    Carex spp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g5e52ca1e88_0_240"/>
          <p:cNvSpPr txBox="1"/>
          <p:nvPr/>
        </p:nvSpPr>
        <p:spPr>
          <a:xfrm>
            <a:off x="9472350" y="4653300"/>
            <a:ext cx="2425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Forbs</a:t>
            </a:r>
            <a:endParaRPr kumimoji="0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1" name="Google Shape;461;g5e52ca1e88_0_2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386409" y="5056363"/>
            <a:ext cx="1383604" cy="10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g5e52ca1e88_0_240"/>
          <p:cNvSpPr txBox="1"/>
          <p:nvPr/>
        </p:nvSpPr>
        <p:spPr>
          <a:xfrm>
            <a:off x="9494613" y="6020425"/>
            <a:ext cx="1828800" cy="4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Minuartia verna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3" name="Google Shape;463;g5e52ca1e88_0_240"/>
          <p:cNvCxnSpPr>
            <a:stCxn id="455" idx="1"/>
            <a:endCxn id="461" idx="1"/>
          </p:cNvCxnSpPr>
          <p:nvPr/>
        </p:nvCxnSpPr>
        <p:spPr>
          <a:xfrm>
            <a:off x="9248400" y="3759256"/>
            <a:ext cx="138000" cy="1815900"/>
          </a:xfrm>
          <a:prstGeom prst="curvedConnector3">
            <a:avLst>
              <a:gd name="adj1" fmla="val -172554"/>
            </a:avLst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464" name="Google Shape;464;g5e52ca1e88_0_240"/>
          <p:cNvPicPr preferRelativeResize="0"/>
          <p:nvPr/>
        </p:nvPicPr>
        <p:blipFill rotWithShape="1">
          <a:blip r:embed="rId13">
            <a:alphaModFix/>
          </a:blip>
          <a:srcRect b="8483"/>
          <a:stretch/>
        </p:blipFill>
        <p:spPr>
          <a:xfrm>
            <a:off x="10896600" y="5094600"/>
            <a:ext cx="1164101" cy="10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g5e52ca1e88_0_240"/>
          <p:cNvSpPr txBox="1"/>
          <p:nvPr/>
        </p:nvSpPr>
        <p:spPr>
          <a:xfrm>
            <a:off x="11048988" y="6067200"/>
            <a:ext cx="1828800" cy="4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Lichens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6" name="Google Shape;466;g5e52ca1e88_0_2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0963" y="509175"/>
            <a:ext cx="902675" cy="681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g5e52ca1e88_0_240"/>
          <p:cNvSpPr txBox="1"/>
          <p:nvPr/>
        </p:nvSpPr>
        <p:spPr>
          <a:xfrm>
            <a:off x="158521" y="1105250"/>
            <a:ext cx="1164000" cy="4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Salix herbacea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0" name="Google Shape;470;g5e52ca1e88_0_24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557125" y="2060200"/>
            <a:ext cx="1495475" cy="1178786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g5e52ca1e88_0_240"/>
          <p:cNvSpPr txBox="1"/>
          <p:nvPr/>
        </p:nvSpPr>
        <p:spPr>
          <a:xfrm>
            <a:off x="1389704" y="3093288"/>
            <a:ext cx="2425500" cy="4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Alchemilla pentaphyllea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2" name="Google Shape;472;g5e52ca1e88_0_24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91825" y="3380975"/>
            <a:ext cx="1495476" cy="121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g5e52ca1e88_0_240"/>
          <p:cNvSpPr txBox="1"/>
          <p:nvPr/>
        </p:nvSpPr>
        <p:spPr>
          <a:xfrm>
            <a:off x="84950" y="4579625"/>
            <a:ext cx="1828800" cy="4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Gnaphalium supinum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g5e52ca1e88_0_240"/>
          <p:cNvSpPr/>
          <p:nvPr/>
        </p:nvSpPr>
        <p:spPr>
          <a:xfrm>
            <a:off x="9519250" y="358250"/>
            <a:ext cx="2312700" cy="2145900"/>
          </a:xfrm>
          <a:prstGeom prst="rect">
            <a:avLst/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6" name="Google Shape;476;g5e52ca1e88_0_240"/>
          <p:cNvSpPr txBox="1"/>
          <p:nvPr/>
        </p:nvSpPr>
        <p:spPr>
          <a:xfrm>
            <a:off x="423750" y="5011188"/>
            <a:ext cx="2425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Tall grasslands</a:t>
            </a:r>
            <a:endParaRPr kumimoji="0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g5e52ca1e88_0_240"/>
          <p:cNvSpPr txBox="1"/>
          <p:nvPr/>
        </p:nvSpPr>
        <p:spPr>
          <a:xfrm>
            <a:off x="9519250" y="315738"/>
            <a:ext cx="2425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Short-herb meadows</a:t>
            </a:r>
            <a:endParaRPr kumimoji="0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g5e52ca1e88_0_240"/>
          <p:cNvSpPr txBox="1"/>
          <p:nvPr/>
        </p:nvSpPr>
        <p:spPr>
          <a:xfrm>
            <a:off x="-540437" y="14938"/>
            <a:ext cx="2425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Dwarf shrubs</a:t>
            </a:r>
            <a:endParaRPr kumimoji="0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" name="Picture 4">
            <a:extLst>
              <a:ext uri="{FF2B5EF4-FFF2-40B4-BE49-F238E27FC236}">
                <a16:creationId xmlns:a16="http://schemas.microsoft.com/office/drawing/2014/main" id="{5C1611B1-E506-4EB1-82A5-98F41B84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94" b="6079"/>
          <a:stretch/>
        </p:blipFill>
        <p:spPr bwMode="auto">
          <a:xfrm>
            <a:off x="3869520" y="680838"/>
            <a:ext cx="3480541" cy="78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Google Shape;440;g5e52ca1e88_0_240">
            <a:extLst>
              <a:ext uri="{FF2B5EF4-FFF2-40B4-BE49-F238E27FC236}">
                <a16:creationId xmlns:a16="http://schemas.microsoft.com/office/drawing/2014/main" id="{5240CDC5-9047-4CBC-8443-787A1DB39D29}"/>
              </a:ext>
            </a:extLst>
          </p:cNvPr>
          <p:cNvSpPr/>
          <p:nvPr/>
        </p:nvSpPr>
        <p:spPr>
          <a:xfrm>
            <a:off x="7674747" y="2406830"/>
            <a:ext cx="811088" cy="1018836"/>
          </a:xfrm>
          <a:prstGeom prst="ellipse">
            <a:avLst/>
          </a:prstGeom>
          <a:noFill/>
          <a:ln w="28575" cap="flat" cmpd="sng">
            <a:solidFill>
              <a:srgbClr val="68AD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401;g5dc04630d6_0_510">
            <a:extLst>
              <a:ext uri="{FF2B5EF4-FFF2-40B4-BE49-F238E27FC236}">
                <a16:creationId xmlns:a16="http://schemas.microsoft.com/office/drawing/2014/main" id="{C60E0861-C7EE-48B3-9DC1-46A07056CF3E}"/>
              </a:ext>
            </a:extLst>
          </p:cNvPr>
          <p:cNvPicPr preferRelativeResize="0"/>
          <p:nvPr/>
        </p:nvPicPr>
        <p:blipFill rotWithShape="1">
          <a:blip r:embed="rId18">
            <a:alphaModFix/>
          </a:blip>
          <a:srcRect b="14566"/>
          <a:stretch/>
        </p:blipFill>
        <p:spPr>
          <a:xfrm>
            <a:off x="3891359" y="14939"/>
            <a:ext cx="3840165" cy="677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7966E933-A423-4CF0-99CF-C5181C1FBB72}"/>
              </a:ext>
            </a:extLst>
          </p:cNvPr>
          <p:cNvGrpSpPr/>
          <p:nvPr/>
        </p:nvGrpSpPr>
        <p:grpSpPr>
          <a:xfrm>
            <a:off x="1821146" y="2014120"/>
            <a:ext cx="6682252" cy="2080348"/>
            <a:chOff x="89622" y="2364315"/>
            <a:chExt cx="6682252" cy="20803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15F2E84A-93DC-4C2A-AA60-257990B0BAB7}"/>
                    </a:ext>
                  </a:extLst>
                </p:cNvPr>
                <p:cNvSpPr/>
                <p:nvPr/>
              </p:nvSpPr>
              <p:spPr>
                <a:xfrm>
                  <a:off x="462797" y="2733647"/>
                  <a:ext cx="1949663" cy="1711016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fr-FR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15F2E84A-93DC-4C2A-AA60-257990B0BA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797" y="2733647"/>
                  <a:ext cx="1949663" cy="171101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D829E9B-0C73-4F84-866D-F24ED581533B}"/>
                </a:ext>
              </a:extLst>
            </p:cNvPr>
            <p:cNvSpPr/>
            <p:nvPr/>
          </p:nvSpPr>
          <p:spPr>
            <a:xfrm>
              <a:off x="3359313" y="2715566"/>
              <a:ext cx="791604" cy="17290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4000" dirty="0">
                  <a:solidFill>
                    <a:schemeClr val="tx1"/>
                  </a:solidFill>
                </a:rPr>
                <a:t>ρ</a:t>
              </a:r>
              <a:endParaRPr lang="fr-FR" sz="4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91700B-79FE-4DBF-8FF2-CDE9A5A1409F}"/>
                </a:ext>
              </a:extLst>
            </p:cNvPr>
            <p:cNvSpPr/>
            <p:nvPr/>
          </p:nvSpPr>
          <p:spPr>
            <a:xfrm rot="5400000">
              <a:off x="5494770" y="2660659"/>
              <a:ext cx="791604" cy="17626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l-GR" sz="4000" dirty="0">
                  <a:solidFill>
                    <a:schemeClr val="tx1"/>
                  </a:solidFill>
                </a:rPr>
                <a:t>α</a:t>
              </a:r>
              <a:endParaRPr lang="fr-FR" sz="4000" dirty="0">
                <a:solidFill>
                  <a:schemeClr val="tx1"/>
                </a:solidFill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4362BF41-E9A8-41E7-AECB-089B540BD2A1}"/>
                </a:ext>
              </a:extLst>
            </p:cNvPr>
            <p:cNvSpPr txBox="1"/>
            <p:nvPr/>
          </p:nvSpPr>
          <p:spPr>
            <a:xfrm rot="16200000">
              <a:off x="-167500" y="3357295"/>
              <a:ext cx="8835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Species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3EA0DB8F-305C-48F4-AE7F-56C8D17BC662}"/>
                </a:ext>
              </a:extLst>
            </p:cNvPr>
            <p:cNvSpPr txBox="1"/>
            <p:nvPr/>
          </p:nvSpPr>
          <p:spPr>
            <a:xfrm>
              <a:off x="952082" y="2364315"/>
              <a:ext cx="8835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Species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F3896972-CA37-450F-9B29-E4049E7A0639}"/>
                </a:ext>
              </a:extLst>
            </p:cNvPr>
            <p:cNvSpPr txBox="1"/>
            <p:nvPr/>
          </p:nvSpPr>
          <p:spPr>
            <a:xfrm rot="16200000">
              <a:off x="2739553" y="3342487"/>
              <a:ext cx="8835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Species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16C22AFA-40C3-40CA-8153-CE84C36D5F91}"/>
                </a:ext>
              </a:extLst>
            </p:cNvPr>
            <p:cNvSpPr txBox="1"/>
            <p:nvPr/>
          </p:nvSpPr>
          <p:spPr>
            <a:xfrm>
              <a:off x="3601868" y="238082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d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1B163F2E-AF8A-4EB0-88B9-19375984D516}"/>
                </a:ext>
              </a:extLst>
            </p:cNvPr>
            <p:cNvSpPr txBox="1"/>
            <p:nvPr/>
          </p:nvSpPr>
          <p:spPr>
            <a:xfrm>
              <a:off x="4752364" y="337878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d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A7A9E5D0-1664-4F61-97E0-28179B2BA691}"/>
                </a:ext>
              </a:extLst>
            </p:cNvPr>
            <p:cNvSpPr txBox="1"/>
            <p:nvPr/>
          </p:nvSpPr>
          <p:spPr>
            <a:xfrm>
              <a:off x="5448784" y="2782108"/>
              <a:ext cx="8835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Species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B52BDEFD-F8A8-4EC2-B821-AB0A901345F0}"/>
                </a:ext>
              </a:extLst>
            </p:cNvPr>
            <p:cNvSpPr txBox="1"/>
            <p:nvPr/>
          </p:nvSpPr>
          <p:spPr>
            <a:xfrm>
              <a:off x="4364580" y="3378785"/>
              <a:ext cx="3177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/>
                <a:t>X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7901A398-CB94-4326-8504-654922B9FEA3}"/>
                </a:ext>
              </a:extLst>
            </p:cNvPr>
            <p:cNvSpPr txBox="1"/>
            <p:nvPr/>
          </p:nvSpPr>
          <p:spPr>
            <a:xfrm>
              <a:off x="2432017" y="3067501"/>
              <a:ext cx="56778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dirty="0"/>
                <a:t>≈</a:t>
              </a:r>
            </a:p>
          </p:txBody>
        </p:sp>
      </p:grpSp>
      <p:sp>
        <p:nvSpPr>
          <p:cNvPr id="17" name="ZoneTexte 16">
            <a:extLst>
              <a:ext uri="{FF2B5EF4-FFF2-40B4-BE49-F238E27FC236}">
                <a16:creationId xmlns:a16="http://schemas.microsoft.com/office/drawing/2014/main" id="{ACC245FF-3D2E-4B27-82B7-EB38ECDE57A5}"/>
              </a:ext>
            </a:extLst>
          </p:cNvPr>
          <p:cNvSpPr txBox="1"/>
          <p:nvPr/>
        </p:nvSpPr>
        <p:spPr>
          <a:xfrm>
            <a:off x="2568203" y="4279133"/>
            <a:ext cx="1251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Association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96FB05E-A3E8-48F5-95DF-D452DFCD7426}"/>
              </a:ext>
            </a:extLst>
          </p:cNvPr>
          <p:cNvSpPr txBox="1"/>
          <p:nvPr/>
        </p:nvSpPr>
        <p:spPr>
          <a:xfrm>
            <a:off x="4817225" y="4325299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Response</a:t>
            </a:r>
          </a:p>
          <a:p>
            <a:pPr algn="ctr"/>
            <a:r>
              <a:rPr lang="fr-FR" dirty="0"/>
              <a:t>embeddings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2F02EFE-7669-408E-9EDA-E2C9A54DEA62}"/>
              </a:ext>
            </a:extLst>
          </p:cNvPr>
          <p:cNvSpPr txBox="1"/>
          <p:nvPr/>
        </p:nvSpPr>
        <p:spPr>
          <a:xfrm>
            <a:off x="6952681" y="4325299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Effect</a:t>
            </a:r>
          </a:p>
          <a:p>
            <a:pPr algn="ctr"/>
            <a:r>
              <a:rPr lang="fr-FR" dirty="0"/>
              <a:t>embeddings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381A426-C51F-4AE3-9D76-0F18DF1E76EA}"/>
              </a:ext>
            </a:extLst>
          </p:cNvPr>
          <p:cNvSpPr txBox="1"/>
          <p:nvPr/>
        </p:nvSpPr>
        <p:spPr>
          <a:xfrm>
            <a:off x="418289" y="632298"/>
            <a:ext cx="320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Association matrix factorization</a:t>
            </a:r>
          </a:p>
        </p:txBody>
      </p:sp>
    </p:spTree>
    <p:extLst>
      <p:ext uri="{BB962C8B-B14F-4D97-AF65-F5344CB8AC3E}">
        <p14:creationId xmlns:p14="http://schemas.microsoft.com/office/powerpoint/2010/main" val="1034116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DDB4B883-AF43-4A9C-BFC7-69948DD2BD90}"/>
              </a:ext>
            </a:extLst>
          </p:cNvPr>
          <p:cNvSpPr/>
          <p:nvPr/>
        </p:nvSpPr>
        <p:spPr>
          <a:xfrm>
            <a:off x="2744820" y="4090918"/>
            <a:ext cx="958165" cy="1789888"/>
          </a:xfrm>
          <a:prstGeom prst="rect">
            <a:avLst/>
          </a:prstGeom>
          <a:solidFill>
            <a:srgbClr val="578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FAA843A-B7A0-4999-9642-98B557EE3A83}"/>
              </a:ext>
            </a:extLst>
          </p:cNvPr>
          <p:cNvSpPr/>
          <p:nvPr/>
        </p:nvSpPr>
        <p:spPr>
          <a:xfrm>
            <a:off x="2772383" y="3264071"/>
            <a:ext cx="924132" cy="826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9D99C8C-FE87-4738-B820-157DAB105B1F}"/>
              </a:ext>
            </a:extLst>
          </p:cNvPr>
          <p:cNvSpPr/>
          <p:nvPr/>
        </p:nvSpPr>
        <p:spPr>
          <a:xfrm>
            <a:off x="3696514" y="3264067"/>
            <a:ext cx="2089816" cy="836579"/>
          </a:xfrm>
          <a:prstGeom prst="rect">
            <a:avLst/>
          </a:prstGeom>
          <a:solidFill>
            <a:srgbClr val="FF8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73A866D-0F19-4A08-A600-B7561E56D75A}"/>
              </a:ext>
            </a:extLst>
          </p:cNvPr>
          <p:cNvSpPr/>
          <p:nvPr/>
        </p:nvSpPr>
        <p:spPr>
          <a:xfrm>
            <a:off x="2743200" y="1483904"/>
            <a:ext cx="961415" cy="1789890"/>
          </a:xfrm>
          <a:prstGeom prst="rect">
            <a:avLst/>
          </a:prstGeom>
          <a:solidFill>
            <a:srgbClr val="FF8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B264001-26BF-4F11-8BBA-4355F1DFCEDF}"/>
              </a:ext>
            </a:extLst>
          </p:cNvPr>
          <p:cNvSpPr/>
          <p:nvPr/>
        </p:nvSpPr>
        <p:spPr>
          <a:xfrm>
            <a:off x="661477" y="3264072"/>
            <a:ext cx="2081718" cy="836574"/>
          </a:xfrm>
          <a:prstGeom prst="rect">
            <a:avLst/>
          </a:prstGeom>
          <a:solidFill>
            <a:srgbClr val="578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1493DAA-2D51-4B27-8AB0-8D7C7A202034}"/>
              </a:ext>
            </a:extLst>
          </p:cNvPr>
          <p:cNvSpPr txBox="1"/>
          <p:nvPr/>
        </p:nvSpPr>
        <p:spPr>
          <a:xfrm>
            <a:off x="188457" y="126598"/>
            <a:ext cx="2554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Association classification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AD73B89D-1C64-47E0-9B9E-93E834C76BB0}"/>
              </a:ext>
            </a:extLst>
          </p:cNvPr>
          <p:cNvCxnSpPr>
            <a:cxnSpLocks/>
          </p:cNvCxnSpPr>
          <p:nvPr/>
        </p:nvCxnSpPr>
        <p:spPr>
          <a:xfrm>
            <a:off x="204281" y="3687219"/>
            <a:ext cx="581714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E1AB31BC-4268-475D-93FE-0872E3D13A7B}"/>
              </a:ext>
            </a:extLst>
          </p:cNvPr>
          <p:cNvCxnSpPr>
            <a:cxnSpLocks/>
          </p:cNvCxnSpPr>
          <p:nvPr/>
        </p:nvCxnSpPr>
        <p:spPr>
          <a:xfrm flipV="1">
            <a:off x="3224717" y="1172620"/>
            <a:ext cx="0" cy="49416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598F963-D7C0-4D41-A50D-3D40971B4140}"/>
              </a:ext>
            </a:extLst>
          </p:cNvPr>
          <p:cNvSpPr/>
          <p:nvPr/>
        </p:nvSpPr>
        <p:spPr>
          <a:xfrm>
            <a:off x="3702990" y="4100646"/>
            <a:ext cx="2084967" cy="1780148"/>
          </a:xfrm>
          <a:prstGeom prst="rect">
            <a:avLst/>
          </a:prstGeom>
          <a:solidFill>
            <a:srgbClr val="6F05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3F1DDD9-3D6C-4DB1-B484-4C5651240D91}"/>
              </a:ext>
            </a:extLst>
          </p:cNvPr>
          <p:cNvSpPr/>
          <p:nvPr/>
        </p:nvSpPr>
        <p:spPr>
          <a:xfrm>
            <a:off x="3704614" y="1498510"/>
            <a:ext cx="2081715" cy="176555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D5B0034-7D88-4E9F-8D7A-6494D8707506}"/>
              </a:ext>
            </a:extLst>
          </p:cNvPr>
          <p:cNvSpPr/>
          <p:nvPr/>
        </p:nvSpPr>
        <p:spPr>
          <a:xfrm>
            <a:off x="659850" y="1483924"/>
            <a:ext cx="2083350" cy="1780148"/>
          </a:xfrm>
          <a:prstGeom prst="rect">
            <a:avLst/>
          </a:prstGeom>
          <a:solidFill>
            <a:srgbClr val="6F05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7C638E9-7422-402B-9798-8ED6B8645292}"/>
              </a:ext>
            </a:extLst>
          </p:cNvPr>
          <p:cNvSpPr/>
          <p:nvPr/>
        </p:nvSpPr>
        <p:spPr>
          <a:xfrm>
            <a:off x="679317" y="4086083"/>
            <a:ext cx="2065504" cy="18044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3E68BC64-C1DA-4ED3-B5FF-C69E1FF16D83}"/>
              </a:ext>
            </a:extLst>
          </p:cNvPr>
          <p:cNvCxnSpPr>
            <a:cxnSpLocks/>
          </p:cNvCxnSpPr>
          <p:nvPr/>
        </p:nvCxnSpPr>
        <p:spPr>
          <a:xfrm flipV="1">
            <a:off x="342874" y="1304598"/>
            <a:ext cx="5657380" cy="486113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B86C8090-582E-4ACB-A189-0215C9ADBCE3}"/>
              </a:ext>
            </a:extLst>
          </p:cNvPr>
          <p:cNvCxnSpPr>
            <a:cxnSpLocks/>
          </p:cNvCxnSpPr>
          <p:nvPr/>
        </p:nvCxnSpPr>
        <p:spPr>
          <a:xfrm>
            <a:off x="8726183" y="3197858"/>
            <a:ext cx="544748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6783D2DB-FD48-4012-A17D-15F9AA0AFAC6}"/>
              </a:ext>
            </a:extLst>
          </p:cNvPr>
          <p:cNvSpPr/>
          <p:nvPr/>
        </p:nvSpPr>
        <p:spPr>
          <a:xfrm>
            <a:off x="8726183" y="3419550"/>
            <a:ext cx="544748" cy="4182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639E2FFC-7B9B-48D4-A0EF-9DA91F7A86A9}"/>
              </a:ext>
            </a:extLst>
          </p:cNvPr>
          <p:cNvSpPr txBox="1"/>
          <p:nvPr/>
        </p:nvSpPr>
        <p:spPr>
          <a:xfrm>
            <a:off x="9270931" y="2984166"/>
            <a:ext cx="2369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Symmetric associations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B75C146F-53FC-400D-A272-3AE1719C27AB}"/>
              </a:ext>
            </a:extLst>
          </p:cNvPr>
          <p:cNvSpPr txBox="1"/>
          <p:nvPr/>
        </p:nvSpPr>
        <p:spPr>
          <a:xfrm>
            <a:off x="9270931" y="3458460"/>
            <a:ext cx="1984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Neutral association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D2420E7-477D-4062-823D-BFD927DA4D6A}"/>
              </a:ext>
            </a:extLst>
          </p:cNvPr>
          <p:cNvSpPr/>
          <p:nvPr/>
        </p:nvSpPr>
        <p:spPr>
          <a:xfrm>
            <a:off x="8758604" y="5006398"/>
            <a:ext cx="544748" cy="41828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3F07432-8A05-4F08-9EBD-C087E802C5A5}"/>
              </a:ext>
            </a:extLst>
          </p:cNvPr>
          <p:cNvSpPr/>
          <p:nvPr/>
        </p:nvSpPr>
        <p:spPr>
          <a:xfrm>
            <a:off x="8743205" y="3954568"/>
            <a:ext cx="544748" cy="418289"/>
          </a:xfrm>
          <a:prstGeom prst="rect">
            <a:avLst/>
          </a:prstGeom>
          <a:solidFill>
            <a:srgbClr val="578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8A8D4C8A-721B-441E-BC44-78DFD1C9B974}"/>
              </a:ext>
            </a:extLst>
          </p:cNvPr>
          <p:cNvSpPr txBox="1"/>
          <p:nvPr/>
        </p:nvSpPr>
        <p:spPr>
          <a:xfrm>
            <a:off x="9287953" y="4003525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Amensalism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9D54663-9DD2-4A4D-AB50-76BA07F81C5E}"/>
              </a:ext>
            </a:extLst>
          </p:cNvPr>
          <p:cNvSpPr/>
          <p:nvPr/>
        </p:nvSpPr>
        <p:spPr>
          <a:xfrm>
            <a:off x="8758604" y="4480483"/>
            <a:ext cx="544748" cy="418289"/>
          </a:xfrm>
          <a:prstGeom prst="rect">
            <a:avLst/>
          </a:prstGeom>
          <a:solidFill>
            <a:srgbClr val="FF8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5FE8564F-83F2-48E3-840C-E757829F7B5A}"/>
              </a:ext>
            </a:extLst>
          </p:cNvPr>
          <p:cNvSpPr txBox="1"/>
          <p:nvPr/>
        </p:nvSpPr>
        <p:spPr>
          <a:xfrm>
            <a:off x="9303352" y="4529440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Commensalism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30958F1E-5A2B-4634-861E-56C49AFDE1D9}"/>
              </a:ext>
            </a:extLst>
          </p:cNvPr>
          <p:cNvSpPr txBox="1"/>
          <p:nvPr/>
        </p:nvSpPr>
        <p:spPr>
          <a:xfrm>
            <a:off x="9270931" y="5030876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Mutualism</a:t>
            </a:r>
            <a:endParaRPr lang="fr-FR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3F32831-FF47-46DA-8A64-C4804DD840B1}"/>
              </a:ext>
            </a:extLst>
          </p:cNvPr>
          <p:cNvSpPr/>
          <p:nvPr/>
        </p:nvSpPr>
        <p:spPr>
          <a:xfrm>
            <a:off x="8758604" y="5532313"/>
            <a:ext cx="544748" cy="41828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417C9335-0A2C-4DBA-AF14-BF84B5AF162A}"/>
              </a:ext>
            </a:extLst>
          </p:cNvPr>
          <p:cNvSpPr txBox="1"/>
          <p:nvPr/>
        </p:nvSpPr>
        <p:spPr>
          <a:xfrm>
            <a:off x="9270931" y="5556791"/>
            <a:ext cx="135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Competition</a:t>
            </a:r>
            <a:endParaRPr lang="fr-FR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F03E0DB-B764-47EA-9499-63F55A1A6CD3}"/>
              </a:ext>
            </a:extLst>
          </p:cNvPr>
          <p:cNvSpPr/>
          <p:nvPr/>
        </p:nvSpPr>
        <p:spPr>
          <a:xfrm>
            <a:off x="8758604" y="6033749"/>
            <a:ext cx="544748" cy="418289"/>
          </a:xfrm>
          <a:prstGeom prst="rect">
            <a:avLst/>
          </a:prstGeom>
          <a:solidFill>
            <a:srgbClr val="6F05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1C60EB3D-8864-40A3-84C4-4170A8C38F27}"/>
              </a:ext>
            </a:extLst>
          </p:cNvPr>
          <p:cNvSpPr txBox="1"/>
          <p:nvPr/>
        </p:nvSpPr>
        <p:spPr>
          <a:xfrm>
            <a:off x="9270931" y="6058227"/>
            <a:ext cx="1745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Trophic</a:t>
            </a:r>
            <a:r>
              <a:rPr lang="fr-FR" dirty="0"/>
              <a:t>/</a:t>
            </a:r>
            <a:r>
              <a:rPr lang="fr-FR" dirty="0" err="1"/>
              <a:t>Parasitic</a:t>
            </a:r>
            <a:endParaRPr lang="fr-FR" dirty="0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E562D7AF-135C-45F2-AFC4-C952F4FBF7D1}"/>
              </a:ext>
            </a:extLst>
          </p:cNvPr>
          <p:cNvSpPr/>
          <p:nvPr/>
        </p:nvSpPr>
        <p:spPr>
          <a:xfrm>
            <a:off x="6468893" y="1931377"/>
            <a:ext cx="612842" cy="5783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D98B785D-6E82-49DD-9511-F6F6E1BEB0B6}"/>
              </a:ext>
            </a:extLst>
          </p:cNvPr>
          <p:cNvSpPr/>
          <p:nvPr/>
        </p:nvSpPr>
        <p:spPr>
          <a:xfrm>
            <a:off x="7757807" y="1941104"/>
            <a:ext cx="612842" cy="5783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80" name="Connecteur : en arc 79">
            <a:extLst>
              <a:ext uri="{FF2B5EF4-FFF2-40B4-BE49-F238E27FC236}">
                <a16:creationId xmlns:a16="http://schemas.microsoft.com/office/drawing/2014/main" id="{3D7C6A4E-A412-4939-8820-87E6B2FBB48B}"/>
              </a:ext>
            </a:extLst>
          </p:cNvPr>
          <p:cNvCxnSpPr>
            <a:stCxn id="74" idx="0"/>
            <a:endCxn id="75" idx="0"/>
          </p:cNvCxnSpPr>
          <p:nvPr/>
        </p:nvCxnSpPr>
        <p:spPr>
          <a:xfrm rot="16200000" flipH="1">
            <a:off x="7414907" y="1291783"/>
            <a:ext cx="9727" cy="1288914"/>
          </a:xfrm>
          <a:prstGeom prst="curvedConnector3">
            <a:avLst>
              <a:gd name="adj1" fmla="val -23501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 : en arc 81">
            <a:extLst>
              <a:ext uri="{FF2B5EF4-FFF2-40B4-BE49-F238E27FC236}">
                <a16:creationId xmlns:a16="http://schemas.microsoft.com/office/drawing/2014/main" id="{E58FBF84-028B-42F6-8E8F-F1A830AA956B}"/>
              </a:ext>
            </a:extLst>
          </p:cNvPr>
          <p:cNvCxnSpPr>
            <a:stCxn id="75" idx="4"/>
            <a:endCxn id="74" idx="4"/>
          </p:cNvCxnSpPr>
          <p:nvPr/>
        </p:nvCxnSpPr>
        <p:spPr>
          <a:xfrm rot="5400000" flipH="1">
            <a:off x="7414907" y="1870144"/>
            <a:ext cx="9727" cy="1288914"/>
          </a:xfrm>
          <a:prstGeom prst="curvedConnector3">
            <a:avLst>
              <a:gd name="adj1" fmla="val -23501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ZoneTexte 82">
                <a:extLst>
                  <a:ext uri="{FF2B5EF4-FFF2-40B4-BE49-F238E27FC236}">
                    <a16:creationId xmlns:a16="http://schemas.microsoft.com/office/drawing/2014/main" id="{3474A7F8-F2B3-4BBA-870E-F4706EF87153}"/>
                  </a:ext>
                </a:extLst>
              </p:cNvPr>
              <p:cNvSpPr txBox="1"/>
              <p:nvPr/>
            </p:nvSpPr>
            <p:spPr>
              <a:xfrm>
                <a:off x="7138531" y="1373111"/>
                <a:ext cx="6042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3" name="ZoneTexte 82">
                <a:extLst>
                  <a:ext uri="{FF2B5EF4-FFF2-40B4-BE49-F238E27FC236}">
                    <a16:creationId xmlns:a16="http://schemas.microsoft.com/office/drawing/2014/main" id="{3474A7F8-F2B3-4BBA-870E-F4706EF87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8531" y="1373111"/>
                <a:ext cx="60426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ZoneTexte 83">
                <a:extLst>
                  <a:ext uri="{FF2B5EF4-FFF2-40B4-BE49-F238E27FC236}">
                    <a16:creationId xmlns:a16="http://schemas.microsoft.com/office/drawing/2014/main" id="{905BD17C-0578-4470-ADD1-186127014DBA}"/>
                  </a:ext>
                </a:extLst>
              </p:cNvPr>
              <p:cNvSpPr txBox="1"/>
              <p:nvPr/>
            </p:nvSpPr>
            <p:spPr>
              <a:xfrm>
                <a:off x="7136306" y="2718766"/>
                <a:ext cx="6038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𝑏𝑎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4" name="ZoneTexte 83">
                <a:extLst>
                  <a:ext uri="{FF2B5EF4-FFF2-40B4-BE49-F238E27FC236}">
                    <a16:creationId xmlns:a16="http://schemas.microsoft.com/office/drawing/2014/main" id="{905BD17C-0578-4470-ADD1-186127014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6306" y="2718766"/>
                <a:ext cx="60388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ZoneTexte 84">
                <a:extLst>
                  <a:ext uri="{FF2B5EF4-FFF2-40B4-BE49-F238E27FC236}">
                    <a16:creationId xmlns:a16="http://schemas.microsoft.com/office/drawing/2014/main" id="{8D9D75D6-BC93-473A-B004-E689B13E96A9}"/>
                  </a:ext>
                </a:extLst>
              </p:cNvPr>
              <p:cNvSpPr txBox="1"/>
              <p:nvPr/>
            </p:nvSpPr>
            <p:spPr>
              <a:xfrm>
                <a:off x="5961901" y="3497690"/>
                <a:ext cx="6042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5" name="ZoneTexte 84">
                <a:extLst>
                  <a:ext uri="{FF2B5EF4-FFF2-40B4-BE49-F238E27FC236}">
                    <a16:creationId xmlns:a16="http://schemas.microsoft.com/office/drawing/2014/main" id="{8D9D75D6-BC93-473A-B004-E689B13E9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1901" y="3497690"/>
                <a:ext cx="60426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ZoneTexte 85">
                <a:extLst>
                  <a:ext uri="{FF2B5EF4-FFF2-40B4-BE49-F238E27FC236}">
                    <a16:creationId xmlns:a16="http://schemas.microsoft.com/office/drawing/2014/main" id="{A510EBCC-3541-40EC-A62A-F6D989B20DF5}"/>
                  </a:ext>
                </a:extLst>
              </p:cNvPr>
              <p:cNvSpPr txBox="1"/>
              <p:nvPr/>
            </p:nvSpPr>
            <p:spPr>
              <a:xfrm>
                <a:off x="2932507" y="805251"/>
                <a:ext cx="6038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𝑏𝑎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6" name="ZoneTexte 85">
                <a:extLst>
                  <a:ext uri="{FF2B5EF4-FFF2-40B4-BE49-F238E27FC236}">
                    <a16:creationId xmlns:a16="http://schemas.microsoft.com/office/drawing/2014/main" id="{A510EBCC-3541-40EC-A62A-F6D989B20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507" y="805251"/>
                <a:ext cx="60388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9195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AE574E84-E757-4927-8A5C-37F499ED46A1}"/>
              </a:ext>
            </a:extLst>
          </p:cNvPr>
          <p:cNvSpPr txBox="1"/>
          <p:nvPr/>
        </p:nvSpPr>
        <p:spPr>
          <a:xfrm>
            <a:off x="340857" y="278998"/>
            <a:ext cx="132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Plate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599446-00EA-4E4B-AFBD-9DFE6B165BF3}"/>
              </a:ext>
            </a:extLst>
          </p:cNvPr>
          <p:cNvSpPr/>
          <p:nvPr/>
        </p:nvSpPr>
        <p:spPr>
          <a:xfrm>
            <a:off x="1800520" y="2513930"/>
            <a:ext cx="4295479" cy="28217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B6905AF2-B801-4546-8A48-E32D9EA7F958}"/>
              </a:ext>
            </a:extLst>
          </p:cNvPr>
          <p:cNvSpPr/>
          <p:nvPr/>
        </p:nvSpPr>
        <p:spPr>
          <a:xfrm>
            <a:off x="620826" y="3417215"/>
            <a:ext cx="593889" cy="59388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A68318BA-B7BB-43D7-B46F-69231A47D24D}"/>
              </a:ext>
            </a:extLst>
          </p:cNvPr>
          <p:cNvSpPr/>
          <p:nvPr/>
        </p:nvSpPr>
        <p:spPr>
          <a:xfrm>
            <a:off x="1984735" y="2872171"/>
            <a:ext cx="593889" cy="59388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>
                <a:solidFill>
                  <a:schemeClr val="tx1"/>
                </a:solidFill>
              </a:rPr>
              <a:t>ρ</a:t>
            </a:r>
            <a:endParaRPr lang="fr-FR" sz="2800" dirty="0">
              <a:solidFill>
                <a:schemeClr val="tx1"/>
              </a:solidFill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5EAB4A6F-F6A6-42A3-9172-7F3D75B70E08}"/>
              </a:ext>
            </a:extLst>
          </p:cNvPr>
          <p:cNvSpPr/>
          <p:nvPr/>
        </p:nvSpPr>
        <p:spPr>
          <a:xfrm>
            <a:off x="2424160" y="4458353"/>
            <a:ext cx="593889" cy="59388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>
                <a:solidFill>
                  <a:schemeClr val="tx1"/>
                </a:solidFill>
              </a:rPr>
              <a:t>α</a:t>
            </a:r>
            <a:endParaRPr lang="fr-FR" sz="2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541276-3601-4A76-B20A-F873EB20FB0A}"/>
              </a:ext>
            </a:extLst>
          </p:cNvPr>
          <p:cNvSpPr/>
          <p:nvPr/>
        </p:nvSpPr>
        <p:spPr>
          <a:xfrm>
            <a:off x="3195687" y="2290713"/>
            <a:ext cx="3959257" cy="34896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9FCB378A-BEC7-4A15-A824-BEB996C88A6C}"/>
              </a:ext>
            </a:extLst>
          </p:cNvPr>
          <p:cNvSpPr/>
          <p:nvPr/>
        </p:nvSpPr>
        <p:spPr>
          <a:xfrm>
            <a:off x="3832650" y="2903455"/>
            <a:ext cx="593889" cy="593889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9F1F96-6C2E-4D32-9866-11C4636B1323}"/>
              </a:ext>
            </a:extLst>
          </p:cNvPr>
          <p:cNvSpPr/>
          <p:nvPr/>
        </p:nvSpPr>
        <p:spPr>
          <a:xfrm>
            <a:off x="6392943" y="2868103"/>
            <a:ext cx="593889" cy="5938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06DF338-7C37-46B8-8A64-B139246DA2AC}"/>
              </a:ext>
            </a:extLst>
          </p:cNvPr>
          <p:cNvSpPr/>
          <p:nvPr/>
        </p:nvSpPr>
        <p:spPr>
          <a:xfrm>
            <a:off x="5245924" y="2868103"/>
            <a:ext cx="593889" cy="59388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249E7EC-DC8D-433F-80EE-DF4EA7366704}"/>
              </a:ext>
            </a:extLst>
          </p:cNvPr>
          <p:cNvSpPr txBox="1"/>
          <p:nvPr/>
        </p:nvSpPr>
        <p:spPr>
          <a:xfrm>
            <a:off x="1791413" y="4985224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CDBE597-E4D4-46F5-9CF4-0D4F890F3FC2}"/>
              </a:ext>
            </a:extLst>
          </p:cNvPr>
          <p:cNvSpPr txBox="1"/>
          <p:nvPr/>
        </p:nvSpPr>
        <p:spPr>
          <a:xfrm>
            <a:off x="3195687" y="5427279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N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7944ED81-8B04-413A-915A-843B75F6524A}"/>
              </a:ext>
            </a:extLst>
          </p:cNvPr>
          <p:cNvCxnSpPr>
            <a:endCxn id="13" idx="6"/>
          </p:cNvCxnSpPr>
          <p:nvPr/>
        </p:nvCxnSpPr>
        <p:spPr>
          <a:xfrm flipH="1">
            <a:off x="5839813" y="3165048"/>
            <a:ext cx="5531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27FEF046-655A-4F50-A6E4-061431492350}"/>
              </a:ext>
            </a:extLst>
          </p:cNvPr>
          <p:cNvCxnSpPr>
            <a:cxnSpLocks/>
          </p:cNvCxnSpPr>
          <p:nvPr/>
        </p:nvCxnSpPr>
        <p:spPr>
          <a:xfrm>
            <a:off x="2578624" y="3169116"/>
            <a:ext cx="12540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74192A65-80CF-47EF-ABE7-464D13894412}"/>
              </a:ext>
            </a:extLst>
          </p:cNvPr>
          <p:cNvCxnSpPr>
            <a:cxnSpLocks/>
            <a:endCxn id="11" idx="6"/>
          </p:cNvCxnSpPr>
          <p:nvPr/>
        </p:nvCxnSpPr>
        <p:spPr>
          <a:xfrm flipH="1">
            <a:off x="4426539" y="3200399"/>
            <a:ext cx="81938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3C54B32-C0C8-4BEC-9413-028A111C2A70}"/>
                  </a:ext>
                </a:extLst>
              </p:cNvPr>
              <p:cNvSpPr/>
              <p:nvPr/>
            </p:nvSpPr>
            <p:spPr>
              <a:xfrm>
                <a:off x="5175315" y="4461902"/>
                <a:ext cx="593889" cy="59388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3C54B32-C0C8-4BEC-9413-028A111C2A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315" y="4461902"/>
                <a:ext cx="593889" cy="5938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Ellipse 32">
            <a:extLst>
              <a:ext uri="{FF2B5EF4-FFF2-40B4-BE49-F238E27FC236}">
                <a16:creationId xmlns:a16="http://schemas.microsoft.com/office/drawing/2014/main" id="{435A3F90-AA1A-47D1-981E-214D24026332}"/>
              </a:ext>
            </a:extLst>
          </p:cNvPr>
          <p:cNvSpPr/>
          <p:nvPr/>
        </p:nvSpPr>
        <p:spPr>
          <a:xfrm>
            <a:off x="3832650" y="3808428"/>
            <a:ext cx="593889" cy="59388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</a:rPr>
              <a:t>Z</a:t>
            </a:r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A5F87505-A5F0-423C-A54E-2D8769DB780B}"/>
              </a:ext>
            </a:extLst>
          </p:cNvPr>
          <p:cNvCxnSpPr>
            <a:cxnSpLocks/>
            <a:endCxn id="33" idx="6"/>
          </p:cNvCxnSpPr>
          <p:nvPr/>
        </p:nvCxnSpPr>
        <p:spPr>
          <a:xfrm flipH="1" flipV="1">
            <a:off x="4426539" y="4105373"/>
            <a:ext cx="748776" cy="653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53590E9D-3774-4E43-BDEB-E78B01397932}"/>
              </a:ext>
            </a:extLst>
          </p:cNvPr>
          <p:cNvCxnSpPr>
            <a:cxnSpLocks/>
            <a:stCxn id="9" idx="6"/>
            <a:endCxn id="33" idx="2"/>
          </p:cNvCxnSpPr>
          <p:nvPr/>
        </p:nvCxnSpPr>
        <p:spPr>
          <a:xfrm flipV="1">
            <a:off x="3018049" y="4105373"/>
            <a:ext cx="814601" cy="6499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95627B85-5919-44D3-92B3-DDE922DF9381}"/>
              </a:ext>
            </a:extLst>
          </p:cNvPr>
          <p:cNvCxnSpPr>
            <a:stCxn id="33" idx="0"/>
            <a:endCxn id="11" idx="4"/>
          </p:cNvCxnSpPr>
          <p:nvPr/>
        </p:nvCxnSpPr>
        <p:spPr>
          <a:xfrm flipV="1">
            <a:off x="4129595" y="3497344"/>
            <a:ext cx="0" cy="3110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EF962036-826F-4DFC-8970-109B35E56AD6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1214715" y="3169116"/>
            <a:ext cx="770020" cy="5450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78BBC86B-A31D-47ED-BFDE-1AA65912C0EF}"/>
              </a:ext>
            </a:extLst>
          </p:cNvPr>
          <p:cNvCxnSpPr>
            <a:stCxn id="6" idx="6"/>
            <a:endCxn id="9" idx="2"/>
          </p:cNvCxnSpPr>
          <p:nvPr/>
        </p:nvCxnSpPr>
        <p:spPr>
          <a:xfrm>
            <a:off x="1214715" y="3714160"/>
            <a:ext cx="1209445" cy="1041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374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AE574E84-E757-4927-8A5C-37F499ED46A1}"/>
              </a:ext>
            </a:extLst>
          </p:cNvPr>
          <p:cNvSpPr txBox="1"/>
          <p:nvPr/>
        </p:nvSpPr>
        <p:spPr>
          <a:xfrm>
            <a:off x="340857" y="278998"/>
            <a:ext cx="132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Plate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599446-00EA-4E4B-AFBD-9DFE6B165BF3}"/>
              </a:ext>
            </a:extLst>
          </p:cNvPr>
          <p:cNvSpPr/>
          <p:nvPr/>
        </p:nvSpPr>
        <p:spPr>
          <a:xfrm>
            <a:off x="1800520" y="2513930"/>
            <a:ext cx="4295479" cy="28217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B6905AF2-B801-4546-8A48-E32D9EA7F958}"/>
              </a:ext>
            </a:extLst>
          </p:cNvPr>
          <p:cNvSpPr/>
          <p:nvPr/>
        </p:nvSpPr>
        <p:spPr>
          <a:xfrm>
            <a:off x="620826" y="3417215"/>
            <a:ext cx="593889" cy="59388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A68318BA-B7BB-43D7-B46F-69231A47D24D}"/>
              </a:ext>
            </a:extLst>
          </p:cNvPr>
          <p:cNvSpPr/>
          <p:nvPr/>
        </p:nvSpPr>
        <p:spPr>
          <a:xfrm>
            <a:off x="1984735" y="2872171"/>
            <a:ext cx="593889" cy="59388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>
                <a:solidFill>
                  <a:schemeClr val="tx1"/>
                </a:solidFill>
              </a:rPr>
              <a:t>ρ</a:t>
            </a:r>
            <a:endParaRPr lang="fr-FR" sz="2800" dirty="0">
              <a:solidFill>
                <a:schemeClr val="tx1"/>
              </a:solidFill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5EAB4A6F-F6A6-42A3-9172-7F3D75B70E08}"/>
              </a:ext>
            </a:extLst>
          </p:cNvPr>
          <p:cNvSpPr/>
          <p:nvPr/>
        </p:nvSpPr>
        <p:spPr>
          <a:xfrm>
            <a:off x="2424160" y="4458353"/>
            <a:ext cx="593889" cy="59388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>
                <a:solidFill>
                  <a:schemeClr val="tx1"/>
                </a:solidFill>
              </a:rPr>
              <a:t>α</a:t>
            </a:r>
            <a:endParaRPr lang="fr-FR" sz="2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541276-3601-4A76-B20A-F873EB20FB0A}"/>
              </a:ext>
            </a:extLst>
          </p:cNvPr>
          <p:cNvSpPr/>
          <p:nvPr/>
        </p:nvSpPr>
        <p:spPr>
          <a:xfrm>
            <a:off x="3195687" y="2290713"/>
            <a:ext cx="3959257" cy="34896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9FCB378A-BEC7-4A15-A824-BEB996C88A6C}"/>
              </a:ext>
            </a:extLst>
          </p:cNvPr>
          <p:cNvSpPr/>
          <p:nvPr/>
        </p:nvSpPr>
        <p:spPr>
          <a:xfrm>
            <a:off x="3832650" y="2903455"/>
            <a:ext cx="593889" cy="593889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9F1F96-6C2E-4D32-9866-11C4636B1323}"/>
              </a:ext>
            </a:extLst>
          </p:cNvPr>
          <p:cNvSpPr/>
          <p:nvPr/>
        </p:nvSpPr>
        <p:spPr>
          <a:xfrm>
            <a:off x="6392943" y="2868103"/>
            <a:ext cx="593889" cy="5938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06DF338-7C37-46B8-8A64-B139246DA2AC}"/>
              </a:ext>
            </a:extLst>
          </p:cNvPr>
          <p:cNvSpPr/>
          <p:nvPr/>
        </p:nvSpPr>
        <p:spPr>
          <a:xfrm>
            <a:off x="5245924" y="2868103"/>
            <a:ext cx="593889" cy="59388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249E7EC-DC8D-433F-80EE-DF4EA7366704}"/>
              </a:ext>
            </a:extLst>
          </p:cNvPr>
          <p:cNvSpPr txBox="1"/>
          <p:nvPr/>
        </p:nvSpPr>
        <p:spPr>
          <a:xfrm>
            <a:off x="1791413" y="4985224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CDBE597-E4D4-46F5-9CF4-0D4F890F3FC2}"/>
              </a:ext>
            </a:extLst>
          </p:cNvPr>
          <p:cNvSpPr txBox="1"/>
          <p:nvPr/>
        </p:nvSpPr>
        <p:spPr>
          <a:xfrm>
            <a:off x="3195687" y="5427279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N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7944ED81-8B04-413A-915A-843B75F6524A}"/>
              </a:ext>
            </a:extLst>
          </p:cNvPr>
          <p:cNvCxnSpPr>
            <a:endCxn id="13" idx="6"/>
          </p:cNvCxnSpPr>
          <p:nvPr/>
        </p:nvCxnSpPr>
        <p:spPr>
          <a:xfrm flipH="1">
            <a:off x="5839813" y="3165048"/>
            <a:ext cx="5531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27FEF046-655A-4F50-A6E4-061431492350}"/>
              </a:ext>
            </a:extLst>
          </p:cNvPr>
          <p:cNvCxnSpPr>
            <a:cxnSpLocks/>
          </p:cNvCxnSpPr>
          <p:nvPr/>
        </p:nvCxnSpPr>
        <p:spPr>
          <a:xfrm>
            <a:off x="2578624" y="3169116"/>
            <a:ext cx="12540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74192A65-80CF-47EF-ABE7-464D13894412}"/>
              </a:ext>
            </a:extLst>
          </p:cNvPr>
          <p:cNvCxnSpPr>
            <a:cxnSpLocks/>
            <a:endCxn id="11" idx="6"/>
          </p:cNvCxnSpPr>
          <p:nvPr/>
        </p:nvCxnSpPr>
        <p:spPr>
          <a:xfrm flipH="1">
            <a:off x="4426539" y="3200399"/>
            <a:ext cx="81938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3C54B32-C0C8-4BEC-9413-028A111C2A70}"/>
                  </a:ext>
                </a:extLst>
              </p:cNvPr>
              <p:cNvSpPr/>
              <p:nvPr/>
            </p:nvSpPr>
            <p:spPr>
              <a:xfrm>
                <a:off x="5175315" y="4461902"/>
                <a:ext cx="593889" cy="59388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3C54B32-C0C8-4BEC-9413-028A111C2A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315" y="4461902"/>
                <a:ext cx="593889" cy="5938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Ellipse 32">
            <a:extLst>
              <a:ext uri="{FF2B5EF4-FFF2-40B4-BE49-F238E27FC236}">
                <a16:creationId xmlns:a16="http://schemas.microsoft.com/office/drawing/2014/main" id="{435A3F90-AA1A-47D1-981E-214D24026332}"/>
              </a:ext>
            </a:extLst>
          </p:cNvPr>
          <p:cNvSpPr/>
          <p:nvPr/>
        </p:nvSpPr>
        <p:spPr>
          <a:xfrm>
            <a:off x="3832650" y="3808428"/>
            <a:ext cx="593889" cy="59388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</a:rPr>
              <a:t>z</a:t>
            </a:r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A5F87505-A5F0-423C-A54E-2D8769DB780B}"/>
              </a:ext>
            </a:extLst>
          </p:cNvPr>
          <p:cNvCxnSpPr>
            <a:cxnSpLocks/>
            <a:endCxn id="33" idx="6"/>
          </p:cNvCxnSpPr>
          <p:nvPr/>
        </p:nvCxnSpPr>
        <p:spPr>
          <a:xfrm flipH="1" flipV="1">
            <a:off x="4426539" y="4105373"/>
            <a:ext cx="748776" cy="653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53590E9D-3774-4E43-BDEB-E78B01397932}"/>
              </a:ext>
            </a:extLst>
          </p:cNvPr>
          <p:cNvCxnSpPr>
            <a:cxnSpLocks/>
            <a:stCxn id="9" idx="6"/>
            <a:endCxn id="33" idx="2"/>
          </p:cNvCxnSpPr>
          <p:nvPr/>
        </p:nvCxnSpPr>
        <p:spPr>
          <a:xfrm flipV="1">
            <a:off x="3018049" y="4105373"/>
            <a:ext cx="814601" cy="6499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95627B85-5919-44D3-92B3-DDE922DF9381}"/>
              </a:ext>
            </a:extLst>
          </p:cNvPr>
          <p:cNvCxnSpPr>
            <a:stCxn id="33" idx="0"/>
            <a:endCxn id="11" idx="4"/>
          </p:cNvCxnSpPr>
          <p:nvPr/>
        </p:nvCxnSpPr>
        <p:spPr>
          <a:xfrm flipV="1">
            <a:off x="4129595" y="3497344"/>
            <a:ext cx="0" cy="3110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EF962036-826F-4DFC-8970-109B35E56AD6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1214715" y="3169116"/>
            <a:ext cx="770020" cy="5450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78BBC86B-A31D-47ED-BFDE-1AA65912C0EF}"/>
              </a:ext>
            </a:extLst>
          </p:cNvPr>
          <p:cNvCxnSpPr>
            <a:stCxn id="6" idx="6"/>
            <a:endCxn id="9" idx="2"/>
          </p:cNvCxnSpPr>
          <p:nvPr/>
        </p:nvCxnSpPr>
        <p:spPr>
          <a:xfrm>
            <a:off x="1214715" y="3714160"/>
            <a:ext cx="1209445" cy="1041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372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AA4A2F9-EAF7-4938-84EB-7BA23A909F83}"/>
              </a:ext>
            </a:extLst>
          </p:cNvPr>
          <p:cNvSpPr txBox="1"/>
          <p:nvPr/>
        </p:nvSpPr>
        <p:spPr>
          <a:xfrm>
            <a:off x="340857" y="278998"/>
            <a:ext cx="1365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Architecture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09FADCE4-5681-4B19-82CC-3EBA43A15880}"/>
              </a:ext>
            </a:extLst>
          </p:cNvPr>
          <p:cNvSpPr/>
          <p:nvPr/>
        </p:nvSpPr>
        <p:spPr>
          <a:xfrm>
            <a:off x="1706295" y="2960015"/>
            <a:ext cx="1743958" cy="12066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Habitat Suitability Model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AD9B6525-B480-4730-8D81-8BD2EFD934E4}"/>
              </a:ext>
            </a:extLst>
          </p:cNvPr>
          <p:cNvSpPr/>
          <p:nvPr/>
        </p:nvSpPr>
        <p:spPr>
          <a:xfrm>
            <a:off x="1706295" y="1762812"/>
            <a:ext cx="1743958" cy="5844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Abiotic feature extraction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D2E29FA-4749-43A7-B204-9C64E9D45ADE}"/>
              </a:ext>
            </a:extLst>
          </p:cNvPr>
          <p:cNvCxnSpPr>
            <a:endCxn id="6" idx="0"/>
          </p:cNvCxnSpPr>
          <p:nvPr/>
        </p:nvCxnSpPr>
        <p:spPr>
          <a:xfrm>
            <a:off x="2578274" y="1385740"/>
            <a:ext cx="0" cy="377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13ED01AB-C879-43AB-9AC6-43120CFEEEB3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>
            <a:off x="2578274" y="2347273"/>
            <a:ext cx="0" cy="612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B462CFDC-9FB9-47DF-967D-A2B62B20F073}"/>
              </a:ext>
            </a:extLst>
          </p:cNvPr>
          <p:cNvSpPr/>
          <p:nvPr/>
        </p:nvSpPr>
        <p:spPr>
          <a:xfrm>
            <a:off x="4545334" y="1743958"/>
            <a:ext cx="1743958" cy="6033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Biotic context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581D9BB2-B0B2-46F6-AA3B-CCE57A52887D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417313" y="1385740"/>
            <a:ext cx="0" cy="358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F86D582A-2FFC-401F-A26B-202B40738503}"/>
              </a:ext>
            </a:extLst>
          </p:cNvPr>
          <p:cNvSpPr/>
          <p:nvPr/>
        </p:nvSpPr>
        <p:spPr>
          <a:xfrm>
            <a:off x="4545334" y="2960015"/>
            <a:ext cx="1743958" cy="12066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Abundance Model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A35C8B15-11F6-4242-9161-20D94B7E0466}"/>
              </a:ext>
            </a:extLst>
          </p:cNvPr>
          <p:cNvCxnSpPr>
            <a:stCxn id="5" idx="3"/>
            <a:endCxn id="19" idx="1"/>
          </p:cNvCxnSpPr>
          <p:nvPr/>
        </p:nvCxnSpPr>
        <p:spPr>
          <a:xfrm>
            <a:off x="3450253" y="3563331"/>
            <a:ext cx="10950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BAF12534-20A8-440F-B20F-DEF9023E3F32}"/>
              </a:ext>
            </a:extLst>
          </p:cNvPr>
          <p:cNvCxnSpPr>
            <a:stCxn id="12" idx="2"/>
            <a:endCxn id="19" idx="0"/>
          </p:cNvCxnSpPr>
          <p:nvPr/>
        </p:nvCxnSpPr>
        <p:spPr>
          <a:xfrm>
            <a:off x="5417313" y="2347274"/>
            <a:ext cx="0" cy="612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08C94304-08F2-4B76-8942-ECDEA6CF7937}"/>
              </a:ext>
            </a:extLst>
          </p:cNvPr>
          <p:cNvCxnSpPr>
            <a:stCxn id="19" idx="2"/>
          </p:cNvCxnSpPr>
          <p:nvPr/>
        </p:nvCxnSpPr>
        <p:spPr>
          <a:xfrm>
            <a:off x="5417313" y="4166646"/>
            <a:ext cx="0" cy="744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201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carte, texte, table&#10;&#10;Description générée automatiquement">
            <a:extLst>
              <a:ext uri="{FF2B5EF4-FFF2-40B4-BE49-F238E27FC236}">
                <a16:creationId xmlns:a16="http://schemas.microsoft.com/office/drawing/2014/main" id="{9C02D8A7-5C9C-42EE-AAE4-6F0EA187A4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7" r="4198" b="13885"/>
          <a:stretch/>
        </p:blipFill>
        <p:spPr>
          <a:xfrm>
            <a:off x="6271777" y="54183"/>
            <a:ext cx="5620512" cy="623366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9C0C351-3394-4D3F-960B-EF43201B8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02" y="842698"/>
            <a:ext cx="5291666" cy="5172603"/>
          </a:xfrm>
          <a:prstGeom prst="rect">
            <a:avLst/>
          </a:prstGeom>
        </p:spPr>
      </p:pic>
      <p:sp>
        <p:nvSpPr>
          <p:cNvPr id="10" name="Google Shape;436;g5e52ca1e88_0_240">
            <a:extLst>
              <a:ext uri="{FF2B5EF4-FFF2-40B4-BE49-F238E27FC236}">
                <a16:creationId xmlns:a16="http://schemas.microsoft.com/office/drawing/2014/main" id="{08D0BC0C-F230-4BC5-AD92-B0684E8C2E23}"/>
              </a:ext>
            </a:extLst>
          </p:cNvPr>
          <p:cNvSpPr/>
          <p:nvPr/>
        </p:nvSpPr>
        <p:spPr>
          <a:xfrm>
            <a:off x="3993040" y="3810880"/>
            <a:ext cx="1282045" cy="1584900"/>
          </a:xfrm>
          <a:prstGeom prst="rect">
            <a:avLst/>
          </a:prstGeom>
          <a:noFill/>
          <a:ln w="28575" cap="flat" cmpd="sng">
            <a:solidFill>
              <a:srgbClr val="A84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439;g5e52ca1e88_0_240">
            <a:extLst>
              <a:ext uri="{FF2B5EF4-FFF2-40B4-BE49-F238E27FC236}">
                <a16:creationId xmlns:a16="http://schemas.microsoft.com/office/drawing/2014/main" id="{1C70BE88-2CE1-4DFE-8304-3A389F034EEF}"/>
              </a:ext>
            </a:extLst>
          </p:cNvPr>
          <p:cNvSpPr/>
          <p:nvPr/>
        </p:nvSpPr>
        <p:spPr>
          <a:xfrm>
            <a:off x="5092369" y="2947076"/>
            <a:ext cx="721301" cy="515970"/>
          </a:xfrm>
          <a:prstGeom prst="rect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  <a:buFont typeface="Arial"/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40;g5e52ca1e88_0_240">
            <a:extLst>
              <a:ext uri="{FF2B5EF4-FFF2-40B4-BE49-F238E27FC236}">
                <a16:creationId xmlns:a16="http://schemas.microsoft.com/office/drawing/2014/main" id="{B9722F49-7E98-4D4A-A070-E3ECB32E974D}"/>
              </a:ext>
            </a:extLst>
          </p:cNvPr>
          <p:cNvSpPr/>
          <p:nvPr/>
        </p:nvSpPr>
        <p:spPr>
          <a:xfrm>
            <a:off x="1432243" y="5418400"/>
            <a:ext cx="1467815" cy="596901"/>
          </a:xfrm>
          <a:prstGeom prst="rect">
            <a:avLst/>
          </a:prstGeom>
          <a:noFill/>
          <a:ln w="28575" cap="flat" cmpd="sng">
            <a:solidFill>
              <a:srgbClr val="68AD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  <a:buFont typeface="Arial"/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440;g5e52ca1e88_0_240">
            <a:extLst>
              <a:ext uri="{FF2B5EF4-FFF2-40B4-BE49-F238E27FC236}">
                <a16:creationId xmlns:a16="http://schemas.microsoft.com/office/drawing/2014/main" id="{C95CE02D-F3B0-4661-A8D5-618AFFB3F414}"/>
              </a:ext>
            </a:extLst>
          </p:cNvPr>
          <p:cNvSpPr/>
          <p:nvPr/>
        </p:nvSpPr>
        <p:spPr>
          <a:xfrm>
            <a:off x="5092369" y="1772238"/>
            <a:ext cx="721301" cy="1145654"/>
          </a:xfrm>
          <a:prstGeom prst="rect">
            <a:avLst/>
          </a:prstGeom>
          <a:noFill/>
          <a:ln w="28575" cap="flat" cmpd="sng">
            <a:solidFill>
              <a:srgbClr val="68AD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  <a:buFont typeface="Arial"/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0403B4-2CCE-442C-A0E2-F8B2E7B99946}"/>
              </a:ext>
            </a:extLst>
          </p:cNvPr>
          <p:cNvSpPr/>
          <p:nvPr/>
        </p:nvSpPr>
        <p:spPr>
          <a:xfrm>
            <a:off x="3848100" y="5395780"/>
            <a:ext cx="125890" cy="59690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4785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455;g5e52ca1e88_0_240">
            <a:extLst>
              <a:ext uri="{FF2B5EF4-FFF2-40B4-BE49-F238E27FC236}">
                <a16:creationId xmlns:a16="http://schemas.microsoft.com/office/drawing/2014/main" id="{862E26F9-66AF-41DD-BCF9-44C020241C0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77038" y="729135"/>
            <a:ext cx="1212249" cy="107521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456;g5e52ca1e88_0_240">
            <a:extLst>
              <a:ext uri="{FF2B5EF4-FFF2-40B4-BE49-F238E27FC236}">
                <a16:creationId xmlns:a16="http://schemas.microsoft.com/office/drawing/2014/main" id="{C79ED9F3-EC64-4994-91B8-70CAB3036E81}"/>
              </a:ext>
            </a:extLst>
          </p:cNvPr>
          <p:cNvSpPr txBox="1"/>
          <p:nvPr/>
        </p:nvSpPr>
        <p:spPr>
          <a:xfrm>
            <a:off x="2563675" y="1691201"/>
            <a:ext cx="1287600" cy="4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defRPr/>
            </a:pPr>
            <a:r>
              <a:rPr lang="pt-PT" sz="1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Kobresia myosuroides</a:t>
            </a:r>
            <a:endParaRPr sz="140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457;g5e52ca1e88_0_240">
            <a:extLst>
              <a:ext uri="{FF2B5EF4-FFF2-40B4-BE49-F238E27FC236}">
                <a16:creationId xmlns:a16="http://schemas.microsoft.com/office/drawing/2014/main" id="{E46A9EE9-747B-43D8-83E4-6BDAA06E6451}"/>
              </a:ext>
            </a:extLst>
          </p:cNvPr>
          <p:cNvSpPr txBox="1"/>
          <p:nvPr/>
        </p:nvSpPr>
        <p:spPr>
          <a:xfrm>
            <a:off x="2936650" y="326828"/>
            <a:ext cx="2425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defRPr/>
            </a:pPr>
            <a:r>
              <a:rPr lang="pt-PT" sz="1400" b="1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Dominant graminoids</a:t>
            </a:r>
            <a:endParaRPr sz="1400" b="1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31" name="Google Shape;458;g5e52ca1e88_0_240">
            <a:extLst>
              <a:ext uri="{FF2B5EF4-FFF2-40B4-BE49-F238E27FC236}">
                <a16:creationId xmlns:a16="http://schemas.microsoft.com/office/drawing/2014/main" id="{4FE15250-ACD1-48B4-9FFE-969633012D9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8658" y="761985"/>
            <a:ext cx="1183388" cy="10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459;g5e52ca1e88_0_240">
            <a:extLst>
              <a:ext uri="{FF2B5EF4-FFF2-40B4-BE49-F238E27FC236}">
                <a16:creationId xmlns:a16="http://schemas.microsoft.com/office/drawing/2014/main" id="{ECE29B6D-1FFB-4B3E-9846-FE4A8B2353F9}"/>
              </a:ext>
            </a:extLst>
          </p:cNvPr>
          <p:cNvSpPr txBox="1"/>
          <p:nvPr/>
        </p:nvSpPr>
        <p:spPr>
          <a:xfrm>
            <a:off x="3972901" y="1778138"/>
            <a:ext cx="1212249" cy="341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defRPr/>
            </a:pPr>
            <a:r>
              <a:rPr lang="pt-PT" sz="1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     Carex spp</a:t>
            </a:r>
            <a:endParaRPr sz="140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460;g5e52ca1e88_0_240">
            <a:extLst>
              <a:ext uri="{FF2B5EF4-FFF2-40B4-BE49-F238E27FC236}">
                <a16:creationId xmlns:a16="http://schemas.microsoft.com/office/drawing/2014/main" id="{604449EA-EF76-49C7-9FAF-F4912DBFDF14}"/>
              </a:ext>
            </a:extLst>
          </p:cNvPr>
          <p:cNvSpPr txBox="1"/>
          <p:nvPr/>
        </p:nvSpPr>
        <p:spPr>
          <a:xfrm>
            <a:off x="6470252" y="218052"/>
            <a:ext cx="2425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defRPr/>
            </a:pPr>
            <a:r>
              <a:rPr lang="pt-PT" sz="1400" b="1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Forbs</a:t>
            </a:r>
            <a:endParaRPr sz="1400" b="1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34" name="Google Shape;461;g5e52ca1e88_0_240">
            <a:extLst>
              <a:ext uri="{FF2B5EF4-FFF2-40B4-BE49-F238E27FC236}">
                <a16:creationId xmlns:a16="http://schemas.microsoft.com/office/drawing/2014/main" id="{51C8B688-1C58-481E-BEDB-A09B9739A44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1772" y="796908"/>
            <a:ext cx="1383604" cy="10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462;g5e52ca1e88_0_240">
            <a:extLst>
              <a:ext uri="{FF2B5EF4-FFF2-40B4-BE49-F238E27FC236}">
                <a16:creationId xmlns:a16="http://schemas.microsoft.com/office/drawing/2014/main" id="{2EEE0678-4820-4609-8608-2F85C3EE5291}"/>
              </a:ext>
            </a:extLst>
          </p:cNvPr>
          <p:cNvSpPr txBox="1"/>
          <p:nvPr/>
        </p:nvSpPr>
        <p:spPr>
          <a:xfrm>
            <a:off x="6207560" y="1714256"/>
            <a:ext cx="1828800" cy="4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defRPr/>
            </a:pPr>
            <a:r>
              <a:rPr lang="pt-PT" sz="1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Minuartia verna</a:t>
            </a:r>
            <a:endParaRPr sz="140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37" name="Google Shape;464;g5e52ca1e88_0_240">
            <a:extLst>
              <a:ext uri="{FF2B5EF4-FFF2-40B4-BE49-F238E27FC236}">
                <a16:creationId xmlns:a16="http://schemas.microsoft.com/office/drawing/2014/main" id="{3C1F1EF3-E024-4477-8A6D-8C48EA55DE0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b="8483"/>
          <a:stretch/>
        </p:blipFill>
        <p:spPr>
          <a:xfrm>
            <a:off x="7854028" y="791429"/>
            <a:ext cx="1164101" cy="10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465;g5e52ca1e88_0_240">
            <a:extLst>
              <a:ext uri="{FF2B5EF4-FFF2-40B4-BE49-F238E27FC236}">
                <a16:creationId xmlns:a16="http://schemas.microsoft.com/office/drawing/2014/main" id="{84413646-2698-439E-AFDB-4D725E2E087B}"/>
              </a:ext>
            </a:extLst>
          </p:cNvPr>
          <p:cNvSpPr txBox="1"/>
          <p:nvPr/>
        </p:nvSpPr>
        <p:spPr>
          <a:xfrm>
            <a:off x="8049823" y="1730259"/>
            <a:ext cx="848862" cy="4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defRPr/>
            </a:pPr>
            <a:r>
              <a:rPr lang="pt-PT" sz="1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Lichens</a:t>
            </a:r>
            <a:endParaRPr sz="140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427;g5e52ca1e88_0_240">
            <a:extLst>
              <a:ext uri="{FF2B5EF4-FFF2-40B4-BE49-F238E27FC236}">
                <a16:creationId xmlns:a16="http://schemas.microsoft.com/office/drawing/2014/main" id="{99EEA288-97D9-433B-8CA4-6AE6CD2E4F2B}"/>
              </a:ext>
            </a:extLst>
          </p:cNvPr>
          <p:cNvSpPr/>
          <p:nvPr/>
        </p:nvSpPr>
        <p:spPr>
          <a:xfrm>
            <a:off x="169101" y="1128408"/>
            <a:ext cx="1287600" cy="1222101"/>
          </a:xfrm>
          <a:prstGeom prst="rect">
            <a:avLst/>
          </a:prstGeom>
          <a:noFill/>
          <a:ln w="28575" cap="flat" cmpd="sng">
            <a:solidFill>
              <a:srgbClr val="00B6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40" name="Google Shape;466;g5e52ca1e88_0_240">
            <a:extLst>
              <a:ext uri="{FF2B5EF4-FFF2-40B4-BE49-F238E27FC236}">
                <a16:creationId xmlns:a16="http://schemas.microsoft.com/office/drawing/2014/main" id="{597032D3-AA49-4A57-8329-0130F6E65B9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2739" y="1249635"/>
            <a:ext cx="902675" cy="681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67;g5e52ca1e88_0_240">
            <a:extLst>
              <a:ext uri="{FF2B5EF4-FFF2-40B4-BE49-F238E27FC236}">
                <a16:creationId xmlns:a16="http://schemas.microsoft.com/office/drawing/2014/main" id="{786251F3-CAC3-425D-A973-C8B4C728E744}"/>
              </a:ext>
            </a:extLst>
          </p:cNvPr>
          <p:cNvSpPr txBox="1"/>
          <p:nvPr/>
        </p:nvSpPr>
        <p:spPr>
          <a:xfrm>
            <a:off x="212745" y="1816526"/>
            <a:ext cx="1164000" cy="4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defRPr/>
            </a:pPr>
            <a:r>
              <a:rPr lang="pt-PT" sz="1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Salix herbacea</a:t>
            </a:r>
            <a:endParaRPr sz="140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79;g5e52ca1e88_0_240">
            <a:extLst>
              <a:ext uri="{FF2B5EF4-FFF2-40B4-BE49-F238E27FC236}">
                <a16:creationId xmlns:a16="http://schemas.microsoft.com/office/drawing/2014/main" id="{778BE959-8559-467E-8847-5C51C930D4EC}"/>
              </a:ext>
            </a:extLst>
          </p:cNvPr>
          <p:cNvSpPr txBox="1"/>
          <p:nvPr/>
        </p:nvSpPr>
        <p:spPr>
          <a:xfrm>
            <a:off x="150197" y="791429"/>
            <a:ext cx="128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defRPr/>
            </a:pPr>
            <a:r>
              <a:rPr lang="pt-PT" sz="1400" b="1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Dwarf shrubs</a:t>
            </a:r>
            <a:endParaRPr sz="1400" b="1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A95E0D-6A11-4915-8ECA-F717842D4A84}"/>
              </a:ext>
            </a:extLst>
          </p:cNvPr>
          <p:cNvSpPr/>
          <p:nvPr/>
        </p:nvSpPr>
        <p:spPr>
          <a:xfrm>
            <a:off x="2465501" y="651756"/>
            <a:ext cx="2832524" cy="1587556"/>
          </a:xfrm>
          <a:prstGeom prst="rect">
            <a:avLst/>
          </a:prstGeom>
          <a:noFill/>
          <a:ln w="28575">
            <a:solidFill>
              <a:srgbClr val="D27C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B018993-6748-4E0B-A266-19C344178538}"/>
              </a:ext>
            </a:extLst>
          </p:cNvPr>
          <p:cNvSpPr/>
          <p:nvPr/>
        </p:nvSpPr>
        <p:spPr>
          <a:xfrm>
            <a:off x="6086421" y="651756"/>
            <a:ext cx="3044852" cy="14220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Google Shape;430;g5e52ca1e88_0_240">
            <a:extLst>
              <a:ext uri="{FF2B5EF4-FFF2-40B4-BE49-F238E27FC236}">
                <a16:creationId xmlns:a16="http://schemas.microsoft.com/office/drawing/2014/main" id="{26580426-E721-4954-8EBE-65846F787C51}"/>
              </a:ext>
            </a:extLst>
          </p:cNvPr>
          <p:cNvSpPr/>
          <p:nvPr/>
        </p:nvSpPr>
        <p:spPr>
          <a:xfrm>
            <a:off x="6086421" y="2427025"/>
            <a:ext cx="3044852" cy="1460199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" name="Google Shape;442;g5e52ca1e88_0_240">
            <a:extLst>
              <a:ext uri="{FF2B5EF4-FFF2-40B4-BE49-F238E27FC236}">
                <a16:creationId xmlns:a16="http://schemas.microsoft.com/office/drawing/2014/main" id="{E5D31E07-9793-443E-8C69-D428702AF02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99025" y="2523937"/>
            <a:ext cx="1089312" cy="1118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444;g5e52ca1e88_0_240">
            <a:extLst>
              <a:ext uri="{FF2B5EF4-FFF2-40B4-BE49-F238E27FC236}">
                <a16:creationId xmlns:a16="http://schemas.microsoft.com/office/drawing/2014/main" id="{A34390B4-70BB-4E72-9817-286BE7F187C0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03197" y="2526356"/>
            <a:ext cx="1495475" cy="111619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476;g5e52ca1e88_0_240">
            <a:extLst>
              <a:ext uri="{FF2B5EF4-FFF2-40B4-BE49-F238E27FC236}">
                <a16:creationId xmlns:a16="http://schemas.microsoft.com/office/drawing/2014/main" id="{45BD68E3-1C1A-44B7-BE3F-D8D5DF90B6C1}"/>
              </a:ext>
            </a:extLst>
          </p:cNvPr>
          <p:cNvSpPr txBox="1"/>
          <p:nvPr/>
        </p:nvSpPr>
        <p:spPr>
          <a:xfrm>
            <a:off x="2661874" y="2397468"/>
            <a:ext cx="2425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Tall   grasslands</a:t>
            </a:r>
            <a:endParaRPr kumimoji="0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443;g5e52ca1e88_0_240">
            <a:extLst>
              <a:ext uri="{FF2B5EF4-FFF2-40B4-BE49-F238E27FC236}">
                <a16:creationId xmlns:a16="http://schemas.microsoft.com/office/drawing/2014/main" id="{989E1E85-7CD4-4002-8E6A-ECB61E290D74}"/>
              </a:ext>
            </a:extLst>
          </p:cNvPr>
          <p:cNvSpPr txBox="1"/>
          <p:nvPr/>
        </p:nvSpPr>
        <p:spPr>
          <a:xfrm>
            <a:off x="6143960" y="3556301"/>
            <a:ext cx="1467863" cy="4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defRPr/>
            </a:pPr>
            <a:r>
              <a:rPr lang="pt-PT" sz="1400" dirty="0">
                <a:ea typeface="Calibri"/>
                <a:cs typeface="Calibri"/>
                <a:sym typeface="Calibri"/>
              </a:rPr>
              <a:t>Festuca violacea</a:t>
            </a:r>
            <a:endParaRPr sz="1400" dirty="0"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445;g5e52ca1e88_0_240">
            <a:extLst>
              <a:ext uri="{FF2B5EF4-FFF2-40B4-BE49-F238E27FC236}">
                <a16:creationId xmlns:a16="http://schemas.microsoft.com/office/drawing/2014/main" id="{C0BB1902-23BF-41DB-A8F1-1F513648C1CA}"/>
              </a:ext>
            </a:extLst>
          </p:cNvPr>
          <p:cNvSpPr txBox="1"/>
          <p:nvPr/>
        </p:nvSpPr>
        <p:spPr>
          <a:xfrm>
            <a:off x="7542681" y="3565729"/>
            <a:ext cx="188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defRPr/>
            </a:pPr>
            <a:r>
              <a:rPr lang="pt-PT" sz="1400" dirty="0">
                <a:ea typeface="Calibri"/>
                <a:cs typeface="Calibri"/>
                <a:sym typeface="Calibri"/>
              </a:rPr>
              <a:t>Trifolium alpinum</a:t>
            </a:r>
            <a:endParaRPr sz="1400" dirty="0">
              <a:ea typeface="Calibri"/>
              <a:cs typeface="Calibri"/>
              <a:sym typeface="Calibri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FC45EE4-5466-4290-9035-C90A2712DA5E}"/>
              </a:ext>
            </a:extLst>
          </p:cNvPr>
          <p:cNvSpPr/>
          <p:nvPr/>
        </p:nvSpPr>
        <p:spPr>
          <a:xfrm rot="10800000">
            <a:off x="5889861" y="534482"/>
            <a:ext cx="3625098" cy="3570590"/>
          </a:xfrm>
          <a:prstGeom prst="rect">
            <a:avLst/>
          </a:prstGeom>
          <a:noFill/>
          <a:ln w="28575">
            <a:solidFill>
              <a:srgbClr val="D27C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69CFEC08-F973-4C1B-927B-7F0EE35B7075}"/>
              </a:ext>
            </a:extLst>
          </p:cNvPr>
          <p:cNvCxnSpPr>
            <a:cxnSpLocks/>
          </p:cNvCxnSpPr>
          <p:nvPr/>
        </p:nvCxnSpPr>
        <p:spPr>
          <a:xfrm>
            <a:off x="5288974" y="3271101"/>
            <a:ext cx="807175" cy="0"/>
          </a:xfrm>
          <a:prstGeom prst="straightConnector1">
            <a:avLst/>
          </a:prstGeom>
          <a:ln w="28575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 : en arc 112">
            <a:extLst>
              <a:ext uri="{FF2B5EF4-FFF2-40B4-BE49-F238E27FC236}">
                <a16:creationId xmlns:a16="http://schemas.microsoft.com/office/drawing/2014/main" id="{2694B321-FDE5-405D-8D64-33A38A2D6BAF}"/>
              </a:ext>
            </a:extLst>
          </p:cNvPr>
          <p:cNvCxnSpPr>
            <a:cxnSpLocks/>
          </p:cNvCxnSpPr>
          <p:nvPr/>
        </p:nvCxnSpPr>
        <p:spPr>
          <a:xfrm>
            <a:off x="9153216" y="3002006"/>
            <a:ext cx="12700" cy="445038"/>
          </a:xfrm>
          <a:prstGeom prst="curvedConnector4">
            <a:avLst>
              <a:gd name="adj1" fmla="val 1646811"/>
              <a:gd name="adj2" fmla="val 112882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avec flèche 125">
            <a:extLst>
              <a:ext uri="{FF2B5EF4-FFF2-40B4-BE49-F238E27FC236}">
                <a16:creationId xmlns:a16="http://schemas.microsoft.com/office/drawing/2014/main" id="{E5BAE217-5C5F-47EA-9DF3-2A855213E293}"/>
              </a:ext>
            </a:extLst>
          </p:cNvPr>
          <p:cNvCxnSpPr>
            <a:cxnSpLocks/>
          </p:cNvCxnSpPr>
          <p:nvPr/>
        </p:nvCxnSpPr>
        <p:spPr>
          <a:xfrm>
            <a:off x="1462367" y="1563606"/>
            <a:ext cx="998238" cy="0"/>
          </a:xfrm>
          <a:prstGeom prst="straightConnector1">
            <a:avLst/>
          </a:prstGeom>
          <a:ln w="31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Google Shape;430;g5e52ca1e88_0_240">
            <a:extLst>
              <a:ext uri="{FF2B5EF4-FFF2-40B4-BE49-F238E27FC236}">
                <a16:creationId xmlns:a16="http://schemas.microsoft.com/office/drawing/2014/main" id="{52374FBD-60EB-445A-9E79-2FCA38CF76A1}"/>
              </a:ext>
            </a:extLst>
          </p:cNvPr>
          <p:cNvSpPr/>
          <p:nvPr/>
        </p:nvSpPr>
        <p:spPr>
          <a:xfrm>
            <a:off x="2431420" y="2711773"/>
            <a:ext cx="2886409" cy="1748186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19205A-9743-46B8-8DBB-4D4058786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596" y="2859540"/>
            <a:ext cx="1089312" cy="1243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0" name="Google Shape;443;g5e52ca1e88_0_240">
            <a:extLst>
              <a:ext uri="{FF2B5EF4-FFF2-40B4-BE49-F238E27FC236}">
                <a16:creationId xmlns:a16="http://schemas.microsoft.com/office/drawing/2014/main" id="{2531A13E-890F-4AA5-8FE3-D3A2C91B47E8}"/>
              </a:ext>
            </a:extLst>
          </p:cNvPr>
          <p:cNvSpPr txBox="1"/>
          <p:nvPr/>
        </p:nvSpPr>
        <p:spPr>
          <a:xfrm>
            <a:off x="2448999" y="4044811"/>
            <a:ext cx="1467863" cy="4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defRPr/>
            </a:pPr>
            <a:r>
              <a:rPr lang="pt-PT" sz="1400" dirty="0">
                <a:ea typeface="Calibri"/>
                <a:cs typeface="Calibri"/>
                <a:sym typeface="Calibri"/>
              </a:rPr>
              <a:t>Trifolium Thalii</a:t>
            </a:r>
            <a:endParaRPr sz="1400" dirty="0">
              <a:ea typeface="Calibri"/>
              <a:cs typeface="Calibri"/>
              <a:sym typeface="Calibri"/>
            </a:endParaRPr>
          </a:p>
        </p:txBody>
      </p:sp>
      <p:pic>
        <p:nvPicPr>
          <p:cNvPr id="1030" name="Picture 6" descr="Image associée">
            <a:extLst>
              <a:ext uri="{FF2B5EF4-FFF2-40B4-BE49-F238E27FC236}">
                <a16:creationId xmlns:a16="http://schemas.microsoft.com/office/drawing/2014/main" id="{6693ED02-22B1-4AD5-9EF0-C01C54F74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905" y="2854829"/>
            <a:ext cx="1432718" cy="1243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Google Shape;443;g5e52ca1e88_0_240">
            <a:extLst>
              <a:ext uri="{FF2B5EF4-FFF2-40B4-BE49-F238E27FC236}">
                <a16:creationId xmlns:a16="http://schemas.microsoft.com/office/drawing/2014/main" id="{408569E4-42DF-4412-8116-548E93676D28}"/>
              </a:ext>
            </a:extLst>
          </p:cNvPr>
          <p:cNvSpPr txBox="1"/>
          <p:nvPr/>
        </p:nvSpPr>
        <p:spPr>
          <a:xfrm>
            <a:off x="3894287" y="4061356"/>
            <a:ext cx="1467863" cy="4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defRPr/>
            </a:pPr>
            <a:r>
              <a:rPr lang="pt-PT" sz="1400" dirty="0">
                <a:ea typeface="Calibri"/>
                <a:cs typeface="Calibri"/>
                <a:sym typeface="Calibri"/>
              </a:rPr>
              <a:t>Lotus alpinus</a:t>
            </a:r>
            <a:endParaRPr sz="1400" dirty="0">
              <a:ea typeface="Calibri"/>
              <a:cs typeface="Calibri"/>
              <a:sym typeface="Calibri"/>
            </a:endParaRPr>
          </a:p>
        </p:txBody>
      </p:sp>
      <p:cxnSp>
        <p:nvCxnSpPr>
          <p:cNvPr id="1029" name="Connecteur droit avec flèche 1028">
            <a:extLst>
              <a:ext uri="{FF2B5EF4-FFF2-40B4-BE49-F238E27FC236}">
                <a16:creationId xmlns:a16="http://schemas.microsoft.com/office/drawing/2014/main" id="{AEFFA38C-8D8C-4E84-8530-31C68A41BE4A}"/>
              </a:ext>
            </a:extLst>
          </p:cNvPr>
          <p:cNvCxnSpPr>
            <a:cxnSpLocks/>
          </p:cNvCxnSpPr>
          <p:nvPr/>
        </p:nvCxnSpPr>
        <p:spPr>
          <a:xfrm>
            <a:off x="7571914" y="2060892"/>
            <a:ext cx="0" cy="366133"/>
          </a:xfrm>
          <a:prstGeom prst="straightConnector1">
            <a:avLst/>
          </a:prstGeom>
          <a:ln w="63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Google Shape;429;g5e52ca1e88_0_240">
            <a:extLst>
              <a:ext uri="{FF2B5EF4-FFF2-40B4-BE49-F238E27FC236}">
                <a16:creationId xmlns:a16="http://schemas.microsoft.com/office/drawing/2014/main" id="{E14848BC-834B-410A-B4F8-5E74FAC7F19B}"/>
              </a:ext>
            </a:extLst>
          </p:cNvPr>
          <p:cNvSpPr txBox="1"/>
          <p:nvPr/>
        </p:nvSpPr>
        <p:spPr>
          <a:xfrm>
            <a:off x="6400629" y="4633743"/>
            <a:ext cx="26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Chinopholous vegetation</a:t>
            </a:r>
            <a:endParaRPr kumimoji="0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451;g5e52ca1e88_0_240">
            <a:extLst>
              <a:ext uri="{FF2B5EF4-FFF2-40B4-BE49-F238E27FC236}">
                <a16:creationId xmlns:a16="http://schemas.microsoft.com/office/drawing/2014/main" id="{9693DBD3-1755-40AA-84D1-82C43CF356CA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09240" y="5053755"/>
            <a:ext cx="1164124" cy="117877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452;g5e52ca1e88_0_240">
            <a:extLst>
              <a:ext uri="{FF2B5EF4-FFF2-40B4-BE49-F238E27FC236}">
                <a16:creationId xmlns:a16="http://schemas.microsoft.com/office/drawing/2014/main" id="{E4D40745-0846-466A-A91B-9ADD9A0E22B1}"/>
              </a:ext>
            </a:extLst>
          </p:cNvPr>
          <p:cNvSpPr txBox="1"/>
          <p:nvPr/>
        </p:nvSpPr>
        <p:spPr>
          <a:xfrm>
            <a:off x="7886852" y="6148434"/>
            <a:ext cx="1008900" cy="4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Poa supina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5" name="Connecteur : en arc 164">
            <a:extLst>
              <a:ext uri="{FF2B5EF4-FFF2-40B4-BE49-F238E27FC236}">
                <a16:creationId xmlns:a16="http://schemas.microsoft.com/office/drawing/2014/main" id="{C24830CE-130A-4C7B-A672-C73A140DE8EB}"/>
              </a:ext>
            </a:extLst>
          </p:cNvPr>
          <p:cNvCxnSpPr>
            <a:cxnSpLocks/>
            <a:stCxn id="6" idx="3"/>
            <a:endCxn id="90" idx="3"/>
          </p:cNvCxnSpPr>
          <p:nvPr/>
        </p:nvCxnSpPr>
        <p:spPr>
          <a:xfrm>
            <a:off x="5298025" y="1445534"/>
            <a:ext cx="591836" cy="874243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3" name="Google Shape;453;g5e52ca1e88_0_240">
            <a:extLst>
              <a:ext uri="{FF2B5EF4-FFF2-40B4-BE49-F238E27FC236}">
                <a16:creationId xmlns:a16="http://schemas.microsoft.com/office/drawing/2014/main" id="{F0363A0F-B94C-4587-B7CF-E01D11C8B3A0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301264" y="5053755"/>
            <a:ext cx="1033847" cy="117877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454;g5e52ca1e88_0_240">
            <a:extLst>
              <a:ext uri="{FF2B5EF4-FFF2-40B4-BE49-F238E27FC236}">
                <a16:creationId xmlns:a16="http://schemas.microsoft.com/office/drawing/2014/main" id="{99568270-5082-41EA-9CB1-94D8D38AB5EF}"/>
              </a:ext>
            </a:extLst>
          </p:cNvPr>
          <p:cNvSpPr txBox="1"/>
          <p:nvPr/>
        </p:nvSpPr>
        <p:spPr>
          <a:xfrm>
            <a:off x="6241547" y="6148434"/>
            <a:ext cx="116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Carex foetida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430;g5e52ca1e88_0_240">
            <a:extLst>
              <a:ext uri="{FF2B5EF4-FFF2-40B4-BE49-F238E27FC236}">
                <a16:creationId xmlns:a16="http://schemas.microsoft.com/office/drawing/2014/main" id="{B4EB1C7D-193E-455C-BDCA-A0D83D8054EC}"/>
              </a:ext>
            </a:extLst>
          </p:cNvPr>
          <p:cNvSpPr/>
          <p:nvPr/>
        </p:nvSpPr>
        <p:spPr>
          <a:xfrm>
            <a:off x="6086421" y="4970202"/>
            <a:ext cx="3044852" cy="1525515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3" name="Google Shape;447;g5e52ca1e88_0_240">
            <a:extLst>
              <a:ext uri="{FF2B5EF4-FFF2-40B4-BE49-F238E27FC236}">
                <a16:creationId xmlns:a16="http://schemas.microsoft.com/office/drawing/2014/main" id="{D415B97B-B202-4AF1-91C7-C5B5991294BF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505874" y="5010559"/>
            <a:ext cx="1247347" cy="112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448;g5e52ca1e88_0_240">
            <a:extLst>
              <a:ext uri="{FF2B5EF4-FFF2-40B4-BE49-F238E27FC236}">
                <a16:creationId xmlns:a16="http://schemas.microsoft.com/office/drawing/2014/main" id="{9C63EF8C-4E5C-40A6-A964-D15E1F1F1047}"/>
              </a:ext>
            </a:extLst>
          </p:cNvPr>
          <p:cNvSpPr txBox="1"/>
          <p:nvPr/>
        </p:nvSpPr>
        <p:spPr>
          <a:xfrm>
            <a:off x="2492306" y="6041162"/>
            <a:ext cx="1386997" cy="4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Plantago alpina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449;g5e52ca1e88_0_240">
            <a:extLst>
              <a:ext uri="{FF2B5EF4-FFF2-40B4-BE49-F238E27FC236}">
                <a16:creationId xmlns:a16="http://schemas.microsoft.com/office/drawing/2014/main" id="{5D756D7F-18F5-44D9-B163-05818A1DA62A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908348" y="5010559"/>
            <a:ext cx="1290062" cy="112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450;g5e52ca1e88_0_240">
            <a:extLst>
              <a:ext uri="{FF2B5EF4-FFF2-40B4-BE49-F238E27FC236}">
                <a16:creationId xmlns:a16="http://schemas.microsoft.com/office/drawing/2014/main" id="{AC8024AF-6265-45E6-BA41-5105888E021A}"/>
              </a:ext>
            </a:extLst>
          </p:cNvPr>
          <p:cNvSpPr txBox="1"/>
          <p:nvPr/>
        </p:nvSpPr>
        <p:spPr>
          <a:xfrm>
            <a:off x="3833660" y="6035212"/>
            <a:ext cx="1764155" cy="4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Agrostis rupestris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474;g5e52ca1e88_0_240">
            <a:extLst>
              <a:ext uri="{FF2B5EF4-FFF2-40B4-BE49-F238E27FC236}">
                <a16:creationId xmlns:a16="http://schemas.microsoft.com/office/drawing/2014/main" id="{9AB48734-D980-4282-BC45-0693AC1353A3}"/>
              </a:ext>
            </a:extLst>
          </p:cNvPr>
          <p:cNvSpPr/>
          <p:nvPr/>
        </p:nvSpPr>
        <p:spPr>
          <a:xfrm>
            <a:off x="2400073" y="4901217"/>
            <a:ext cx="2886408" cy="1518066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8" name="Google Shape;477;g5e52ca1e88_0_240">
            <a:extLst>
              <a:ext uri="{FF2B5EF4-FFF2-40B4-BE49-F238E27FC236}">
                <a16:creationId xmlns:a16="http://schemas.microsoft.com/office/drawing/2014/main" id="{B98A03BE-447E-42F8-849D-E8E26815B108}"/>
              </a:ext>
            </a:extLst>
          </p:cNvPr>
          <p:cNvSpPr txBox="1"/>
          <p:nvPr/>
        </p:nvSpPr>
        <p:spPr>
          <a:xfrm>
            <a:off x="2638525" y="4578853"/>
            <a:ext cx="2425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Short-herb meadows</a:t>
            </a:r>
            <a:endParaRPr kumimoji="0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430;g5e52ca1e88_0_240">
            <a:extLst>
              <a:ext uri="{FF2B5EF4-FFF2-40B4-BE49-F238E27FC236}">
                <a16:creationId xmlns:a16="http://schemas.microsoft.com/office/drawing/2014/main" id="{351A6176-5B13-4ABA-9226-DE1146DA0F17}"/>
              </a:ext>
            </a:extLst>
          </p:cNvPr>
          <p:cNvSpPr/>
          <p:nvPr/>
        </p:nvSpPr>
        <p:spPr>
          <a:xfrm>
            <a:off x="5918827" y="4704670"/>
            <a:ext cx="3450125" cy="1879664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0" name="Connecteur droit avec flèche 199">
            <a:extLst>
              <a:ext uri="{FF2B5EF4-FFF2-40B4-BE49-F238E27FC236}">
                <a16:creationId xmlns:a16="http://schemas.microsoft.com/office/drawing/2014/main" id="{766B11DA-9F2E-4158-A3D8-649E1CE2390E}"/>
              </a:ext>
            </a:extLst>
          </p:cNvPr>
          <p:cNvCxnSpPr>
            <a:cxnSpLocks/>
            <a:stCxn id="197" idx="3"/>
            <a:endCxn id="199" idx="1"/>
          </p:cNvCxnSpPr>
          <p:nvPr/>
        </p:nvCxnSpPr>
        <p:spPr>
          <a:xfrm flipV="1">
            <a:off x="5286481" y="5644502"/>
            <a:ext cx="632346" cy="15748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9" name="Rectangle 1078">
            <a:extLst>
              <a:ext uri="{FF2B5EF4-FFF2-40B4-BE49-F238E27FC236}">
                <a16:creationId xmlns:a16="http://schemas.microsoft.com/office/drawing/2014/main" id="{1C12213C-483D-4C76-88CC-992162999AC1}"/>
              </a:ext>
            </a:extLst>
          </p:cNvPr>
          <p:cNvSpPr/>
          <p:nvPr/>
        </p:nvSpPr>
        <p:spPr>
          <a:xfrm>
            <a:off x="2090724" y="2427025"/>
            <a:ext cx="3363658" cy="4104144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85" name="Connecteur : en arc 1084">
            <a:extLst>
              <a:ext uri="{FF2B5EF4-FFF2-40B4-BE49-F238E27FC236}">
                <a16:creationId xmlns:a16="http://schemas.microsoft.com/office/drawing/2014/main" id="{E2E1986C-5752-472A-B7B9-182D8C04727C}"/>
              </a:ext>
            </a:extLst>
          </p:cNvPr>
          <p:cNvCxnSpPr>
            <a:cxnSpLocks/>
            <a:stCxn id="128" idx="1"/>
            <a:endCxn id="197" idx="1"/>
          </p:cNvCxnSpPr>
          <p:nvPr/>
        </p:nvCxnSpPr>
        <p:spPr>
          <a:xfrm rot="10800000" flipV="1">
            <a:off x="2400074" y="3585866"/>
            <a:ext cx="31347" cy="2074384"/>
          </a:xfrm>
          <a:prstGeom prst="curvedConnector3">
            <a:avLst>
              <a:gd name="adj1" fmla="val 829256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 : en arc 147">
            <a:extLst>
              <a:ext uri="{FF2B5EF4-FFF2-40B4-BE49-F238E27FC236}">
                <a16:creationId xmlns:a16="http://schemas.microsoft.com/office/drawing/2014/main" id="{85AC6C30-C706-4D21-B93F-FC769CD8F6D1}"/>
              </a:ext>
            </a:extLst>
          </p:cNvPr>
          <p:cNvCxnSpPr/>
          <p:nvPr/>
        </p:nvCxnSpPr>
        <p:spPr>
          <a:xfrm rot="5400000" flipH="1" flipV="1">
            <a:off x="2312297" y="2830897"/>
            <a:ext cx="445351" cy="207105"/>
          </a:xfrm>
          <a:prstGeom prst="curvedConnector3">
            <a:avLst>
              <a:gd name="adj1" fmla="val 146245"/>
            </a:avLst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necteur droit avec flèche 160">
            <a:extLst>
              <a:ext uri="{FF2B5EF4-FFF2-40B4-BE49-F238E27FC236}">
                <a16:creationId xmlns:a16="http://schemas.microsoft.com/office/drawing/2014/main" id="{618C23BE-8E80-4534-A8FF-F4D5ED1DA8E4}"/>
              </a:ext>
            </a:extLst>
          </p:cNvPr>
          <p:cNvCxnSpPr>
            <a:cxnSpLocks/>
            <a:stCxn id="135" idx="3"/>
          </p:cNvCxnSpPr>
          <p:nvPr/>
        </p:nvCxnSpPr>
        <p:spPr>
          <a:xfrm>
            <a:off x="5362150" y="4279306"/>
            <a:ext cx="534680" cy="77444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114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 55">
            <a:extLst>
              <a:ext uri="{FF2B5EF4-FFF2-40B4-BE49-F238E27FC236}">
                <a16:creationId xmlns:a16="http://schemas.microsoft.com/office/drawing/2014/main" id="{67E720BC-0812-4646-85AA-28BCAB79B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52" y="1418895"/>
            <a:ext cx="5291666" cy="5172603"/>
          </a:xfrm>
          <a:prstGeom prst="rect">
            <a:avLst/>
          </a:prstGeom>
        </p:spPr>
      </p:pic>
      <p:sp>
        <p:nvSpPr>
          <p:cNvPr id="57" name="Google Shape;436;g5e52ca1e88_0_240">
            <a:extLst>
              <a:ext uri="{FF2B5EF4-FFF2-40B4-BE49-F238E27FC236}">
                <a16:creationId xmlns:a16="http://schemas.microsoft.com/office/drawing/2014/main" id="{4BCA0FCE-0203-4410-9138-FA8DAFF597F1}"/>
              </a:ext>
            </a:extLst>
          </p:cNvPr>
          <p:cNvSpPr/>
          <p:nvPr/>
        </p:nvSpPr>
        <p:spPr>
          <a:xfrm>
            <a:off x="3592990" y="4387077"/>
            <a:ext cx="1282045" cy="1584900"/>
          </a:xfrm>
          <a:prstGeom prst="rect">
            <a:avLst/>
          </a:prstGeom>
          <a:noFill/>
          <a:ln w="28575" cap="flat" cmpd="sng">
            <a:solidFill>
              <a:srgbClr val="A84D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439;g5e52ca1e88_0_240">
            <a:extLst>
              <a:ext uri="{FF2B5EF4-FFF2-40B4-BE49-F238E27FC236}">
                <a16:creationId xmlns:a16="http://schemas.microsoft.com/office/drawing/2014/main" id="{9AAF80E0-E102-4016-AFE8-34DA937749B1}"/>
              </a:ext>
            </a:extLst>
          </p:cNvPr>
          <p:cNvSpPr/>
          <p:nvPr/>
        </p:nvSpPr>
        <p:spPr>
          <a:xfrm>
            <a:off x="4692319" y="3523273"/>
            <a:ext cx="721301" cy="515970"/>
          </a:xfrm>
          <a:prstGeom prst="rect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  <a:buFont typeface="Arial"/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440;g5e52ca1e88_0_240">
            <a:extLst>
              <a:ext uri="{FF2B5EF4-FFF2-40B4-BE49-F238E27FC236}">
                <a16:creationId xmlns:a16="http://schemas.microsoft.com/office/drawing/2014/main" id="{FA155B0D-507C-4175-9E32-FBB4CBE2AE2A}"/>
              </a:ext>
            </a:extLst>
          </p:cNvPr>
          <p:cNvSpPr/>
          <p:nvPr/>
        </p:nvSpPr>
        <p:spPr>
          <a:xfrm>
            <a:off x="1032193" y="5994597"/>
            <a:ext cx="1467815" cy="596901"/>
          </a:xfrm>
          <a:prstGeom prst="rect">
            <a:avLst/>
          </a:prstGeom>
          <a:noFill/>
          <a:ln w="28575" cap="flat" cmpd="sng">
            <a:solidFill>
              <a:srgbClr val="68AD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  <a:buFont typeface="Arial"/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440;g5e52ca1e88_0_240">
            <a:extLst>
              <a:ext uri="{FF2B5EF4-FFF2-40B4-BE49-F238E27FC236}">
                <a16:creationId xmlns:a16="http://schemas.microsoft.com/office/drawing/2014/main" id="{1EF09F7C-6536-4BFB-A659-35CF6B85FC42}"/>
              </a:ext>
            </a:extLst>
          </p:cNvPr>
          <p:cNvSpPr/>
          <p:nvPr/>
        </p:nvSpPr>
        <p:spPr>
          <a:xfrm>
            <a:off x="4692319" y="2348435"/>
            <a:ext cx="721301" cy="1145654"/>
          </a:xfrm>
          <a:prstGeom prst="rect">
            <a:avLst/>
          </a:prstGeom>
          <a:noFill/>
          <a:ln w="28575" cap="flat" cmpd="sng">
            <a:solidFill>
              <a:srgbClr val="68AD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  <a:buFont typeface="Arial"/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CD75236-CF70-4AAA-A196-1462FCF5D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618" y="673377"/>
            <a:ext cx="6651410" cy="45250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882D555-BF8E-4E5A-88F4-3F5DEA2466E9}"/>
              </a:ext>
            </a:extLst>
          </p:cNvPr>
          <p:cNvSpPr/>
          <p:nvPr/>
        </p:nvSpPr>
        <p:spPr>
          <a:xfrm>
            <a:off x="3448050" y="5971977"/>
            <a:ext cx="125890" cy="59690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4019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241"/>
      </a:dk2>
      <a:lt2>
        <a:srgbClr val="E3E8E2"/>
      </a:lt2>
      <a:accent1>
        <a:srgbClr val="A84DC3"/>
      </a:accent1>
      <a:accent2>
        <a:srgbClr val="7048B7"/>
      </a:accent2>
      <a:accent3>
        <a:srgbClr val="4D54C3"/>
      </a:accent3>
      <a:accent4>
        <a:srgbClr val="3B73B1"/>
      </a:accent4>
      <a:accent5>
        <a:srgbClr val="4AB0BC"/>
      </a:accent5>
      <a:accent6>
        <a:srgbClr val="3BB18D"/>
      </a:accent6>
      <a:hlink>
        <a:srgbClr val="398CAB"/>
      </a:hlink>
      <a:folHlink>
        <a:srgbClr val="7F7F7F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209</Words>
  <Application>Microsoft Office PowerPoint</Application>
  <PresentationFormat>Grand écran</PresentationFormat>
  <Paragraphs>107</Paragraphs>
  <Slides>10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Thème Office</vt:lpstr>
      <vt:lpstr>RetrospectVTI</vt:lpstr>
      <vt:lpstr>Supporting figures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Supporting figures</dc:title>
  <dc:creator>Mohamed Islem BETTA</dc:creator>
  <cp:lastModifiedBy>Mohamed Islem BETTA</cp:lastModifiedBy>
  <cp:revision>59</cp:revision>
  <dcterms:created xsi:type="dcterms:W3CDTF">2019-10-04T09:13:01Z</dcterms:created>
  <dcterms:modified xsi:type="dcterms:W3CDTF">2019-10-04T17:30:42Z</dcterms:modified>
</cp:coreProperties>
</file>